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7"/>
  </p:notesMasterIdLst>
  <p:handoutMasterIdLst>
    <p:handoutMasterId r:id="rId28"/>
  </p:handoutMasterIdLst>
  <p:sldIdLst>
    <p:sldId id="258" r:id="rId2"/>
    <p:sldId id="2733" r:id="rId3"/>
    <p:sldId id="2741" r:id="rId4"/>
    <p:sldId id="2742" r:id="rId5"/>
    <p:sldId id="2746" r:id="rId6"/>
    <p:sldId id="2747" r:id="rId7"/>
    <p:sldId id="2751" r:id="rId8"/>
    <p:sldId id="2773" r:id="rId9"/>
    <p:sldId id="2771" r:id="rId10"/>
    <p:sldId id="2753" r:id="rId11"/>
    <p:sldId id="2762" r:id="rId12"/>
    <p:sldId id="2755" r:id="rId13"/>
    <p:sldId id="2779" r:id="rId14"/>
    <p:sldId id="2786" r:id="rId15"/>
    <p:sldId id="2763" r:id="rId16"/>
    <p:sldId id="2764" r:id="rId17"/>
    <p:sldId id="2785" r:id="rId18"/>
    <p:sldId id="2784" r:id="rId19"/>
    <p:sldId id="2770" r:id="rId20"/>
    <p:sldId id="2781" r:id="rId21"/>
    <p:sldId id="2782" r:id="rId22"/>
    <p:sldId id="2766" r:id="rId23"/>
    <p:sldId id="2775" r:id="rId24"/>
    <p:sldId id="2774" r:id="rId25"/>
    <p:sldId id="27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9F9A"/>
    <a:srgbClr val="FFFFFF"/>
    <a:srgbClr val="D4F0ED"/>
    <a:srgbClr val="01888C"/>
    <a:srgbClr val="CFE5FD"/>
    <a:srgbClr val="CAF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1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85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기존의 동기식 강결합 구조에서 </a:t>
            </a:r>
            <a:r>
              <a:rPr lang="en-US" altLang="ko-KR"/>
              <a:t>MSA</a:t>
            </a:r>
            <a:r>
              <a:rPr lang="ko-KR" altLang="en-US"/>
              <a:t>모델을 적용해 보았습니다</a:t>
            </a:r>
            <a:r>
              <a:rPr lang="en-US" altLang="ko-KR"/>
              <a:t>. </a:t>
            </a:r>
            <a:r>
              <a:rPr lang="ko-KR" altLang="en-US"/>
              <a:t>기존 프로세스는 상품처리 특정 서비스 장애 시 로그인이 안되지만</a:t>
            </a:r>
            <a:r>
              <a:rPr lang="en-US" altLang="ko-KR"/>
              <a:t>, </a:t>
            </a:r>
            <a:r>
              <a:rPr lang="ko-KR" altLang="en-US"/>
              <a:t>비동기식 모델에서는 로그인이 될겁니다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4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 동기식 강결합 구조에서는 </a:t>
            </a:r>
            <a:r>
              <a:rPr lang="en-US" altLang="ko-KR"/>
              <a:t>SEBK</a:t>
            </a:r>
            <a:r>
              <a:rPr lang="ko-KR" altLang="en-US"/>
              <a:t>에서 여러 모듈을 호출하고 작동되는 원리인 반면에</a:t>
            </a:r>
            <a:r>
              <a:rPr lang="en-US" altLang="ko-KR"/>
              <a:t>, </a:t>
            </a:r>
            <a:r>
              <a:rPr lang="ko-KR" altLang="en-US"/>
              <a:t>지금 보시게 될 로그인은 </a:t>
            </a:r>
            <a:r>
              <a:rPr lang="en-US" altLang="ko-KR"/>
              <a:t>MSA</a:t>
            </a:r>
            <a:r>
              <a:rPr lang="ko-KR" altLang="en-US"/>
              <a:t>로그인입니다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8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소득검증 등 특정 프로세스가 중단되면</a:t>
            </a:r>
            <a:r>
              <a:rPr lang="ko-KR" altLang="en-US" baseline="0"/>
              <a:t> 사전접수 자체가 되지 않았지만</a:t>
            </a:r>
            <a:r>
              <a:rPr lang="en-US" altLang="ko-KR" baseline="0"/>
              <a:t>, </a:t>
            </a:r>
            <a:r>
              <a:rPr lang="ko-KR" altLang="en-US" baseline="0"/>
              <a:t>저희가 만든 프로세스는 사전접수를 받을 수 있게 되었고 장애 복구 후 나머지 프로세스가 가능하게 되었습니다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93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소득검증 등 특정 프로세스가 중단되면</a:t>
            </a:r>
            <a:r>
              <a:rPr lang="ko-KR" altLang="en-US" baseline="0"/>
              <a:t> 사전접수 자체가 되지 않았지만</a:t>
            </a:r>
            <a:r>
              <a:rPr lang="en-US" altLang="ko-KR" baseline="0"/>
              <a:t>, </a:t>
            </a:r>
            <a:r>
              <a:rPr lang="ko-KR" altLang="en-US" baseline="0"/>
              <a:t>저희가 만든 프로세스는 사전접수를 받을 수 있게 되었고 장애 복구 후 나머지 프로세스가 가능하게 되었습니다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68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기존</a:t>
            </a:r>
            <a:r>
              <a:rPr lang="ko-KR" altLang="en-US" baseline="0"/>
              <a:t> 강결합 구조에서는 소득검증이나 계좌개설에서 문제가 생기면 사전접수를 받을 수가 없었습니다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26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10506075" y="413385"/>
            <a:ext cx="597535" cy="676275"/>
          </a:xfrm>
          <a:prstGeom prst="parallelogram">
            <a:avLst>
              <a:gd name="adj" fmla="val 42121"/>
            </a:avLst>
          </a:prstGeom>
          <a:gradFill rotWithShape="1">
            <a:gsLst>
              <a:gs pos="0">
                <a:srgbClr val="01888C"/>
              </a:gs>
              <a:gs pos="35000">
                <a:srgbClr val="27B2A5"/>
              </a:gs>
              <a:gs pos="100000">
                <a:srgbClr val="D4F0ED"/>
              </a:gs>
            </a:gsLst>
            <a:lin ang="0" scaled="1"/>
          </a:gradFill>
          <a:ln w="0">
            <a:noFill/>
            <a:prstDash/>
          </a:ln>
        </p:spPr>
        <p:txBody>
          <a:bodyPr vert="horz" wrap="square" lIns="99695" tIns="49530" rIns="99695" bIns="49530" anchor="t">
            <a:noAutofit/>
          </a:bodyPr>
          <a:lstStyle/>
          <a:p>
            <a:pPr marL="520700" indent="-342900" algn="l" defTabSz="995680" rtl="0" eaLnBrk="1" latinLnBrk="1" hangingPunct="1">
              <a:buFontTx/>
              <a:buNone/>
            </a:pPr>
            <a:endParaRPr lang="ko-KR" altLang="en-US" sz="2000" b="1">
              <a:solidFill>
                <a:srgbClr val="000000"/>
              </a:solidFill>
              <a:latin typeface="하나 L" charset="0"/>
              <a:ea typeface="하나 L" charset="0"/>
            </a:endParaRPr>
          </a:p>
        </p:txBody>
      </p:sp>
      <p:cxnSp>
        <p:nvCxnSpPr>
          <p:cNvPr id="4" name="Rect 0"/>
          <p:cNvCxnSpPr/>
          <p:nvPr/>
        </p:nvCxnSpPr>
        <p:spPr>
          <a:xfrm>
            <a:off x="511810" y="1079500"/>
            <a:ext cx="10325735" cy="635"/>
          </a:xfrm>
          <a:prstGeom prst="line">
            <a:avLst/>
          </a:prstGeom>
          <a:noFill/>
          <a:ln w="19050" cap="flat" cmpd="sng">
            <a:solidFill>
              <a:srgbClr val="27B2A5">
                <a:alpha val="10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" descr="C:/Users/Daddy/AppData/Roaming/PolarisOffice/ETemp/13912_16891472/fImage6323103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" y="6330950"/>
            <a:ext cx="1478915" cy="4108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306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 txBox="1">
            <a:spLocks noGrp="1"/>
          </p:cNvSpPr>
          <p:nvPr>
            <p:ph type="title"/>
          </p:nvPr>
        </p:nvSpPr>
        <p:spPr>
          <a:xfrm>
            <a:off x="346710" y="69850"/>
            <a:ext cx="11486515" cy="587375"/>
          </a:xfrm>
          <a:prstGeom prst="rect">
            <a:avLst/>
          </a:prstGeom>
          <a:noFill/>
        </p:spPr>
        <p:txBody>
          <a:bodyPr vert="horz" wrap="square" lIns="36195" tIns="0" rIns="36195" bIns="0" anchor="ctr">
            <a:no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0" y="667385"/>
            <a:ext cx="12192635" cy="26035"/>
          </a:xfrm>
          <a:prstGeom prst="rect">
            <a:avLst/>
          </a:prstGeom>
          <a:solidFill>
            <a:srgbClr val="01888C"/>
          </a:solidFill>
          <a:ln w="9525" cap="flat" cmpd="sng">
            <a:solidFill>
              <a:srgbClr val="01888C">
                <a:alpha val="100000"/>
              </a:srgbClr>
            </a:solidFill>
            <a:prstDash val="solid"/>
            <a:miter lim="800000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200" b="1">
              <a:solidFill>
                <a:srgbClr val="000000"/>
              </a:solidFill>
              <a:latin typeface="하나 L" charset="0"/>
              <a:ea typeface="하나 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8621395" y="170815"/>
            <a:ext cx="3489325" cy="485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chemeClr val="tx1">
                  <a:lumMod val="50000"/>
                  <a:lumOff val="50000"/>
                </a:schemeClr>
              </a:solidFill>
              <a:latin typeface="하나 L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8555355" y="188595"/>
            <a:ext cx="3489325" cy="467995"/>
          </a:xfrm>
          <a:prstGeom prst="rect">
            <a:avLst/>
          </a:prstGeom>
          <a:noFill/>
        </p:spPr>
        <p:txBody>
          <a:bodyPr vert="horz" wrap="square" lIns="36195" tIns="0" rIns="36195" bIns="0" anchor="t">
            <a:noAutofit/>
          </a:bodyPr>
          <a:lstStyle/>
          <a:p>
            <a:pPr marL="0" indent="0" algn="r" defTabSz="914400" latinLnBrk="0">
              <a:buFontTx/>
              <a:buNone/>
            </a:pPr>
            <a:endParaRPr lang="ko-KR" altLang="en-US" sz="1100" b="0">
              <a:latin typeface="맑은 고딕" charset="0"/>
              <a:ea typeface="맑은 고딕" charset="0"/>
            </a:endParaRPr>
          </a:p>
        </p:txBody>
      </p:sp>
      <p:pic>
        <p:nvPicPr>
          <p:cNvPr id="11" name="Picture " descr="C:/Users/Daddy/AppData/Roaming/PolarisOffice/ETemp/13912_16891472/fImage6323108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" y="6330950"/>
            <a:ext cx="1478915" cy="41084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999490" y="292735"/>
            <a:ext cx="10180955" cy="700405"/>
          </a:xfrm>
          <a:prstGeom prst="rect">
            <a:avLst/>
          </a:prstGeom>
          <a:noFill/>
        </p:spPr>
        <p:txBody>
          <a:bodyPr vert="horz" wrap="square" lIns="36195" tIns="0" rIns="36195" bIns="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4" name="Picture " descr="C:/Users/Daddy/AppData/Roaming/PolarisOffice/ETemp/13912_16891472/fImage819091129169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r="13763"/>
          <a:stretch>
            <a:fillRect/>
          </a:stretch>
        </p:blipFill>
        <p:spPr>
          <a:xfrm>
            <a:off x="0" y="0"/>
            <a:ext cx="12229465" cy="6858635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1" r:id="rId2"/>
    <p:sldLayoutId id="2147483702" r:id="rId3"/>
  </p:sldLayoutIdLst>
  <p:transition spd="slow">
    <p:wip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9.png"/><Relationship Id="rId5" Type="http://schemas.openxmlformats.org/officeDocument/2006/relationships/tags" Target="../tags/tag5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1518165" y="1129606"/>
            <a:ext cx="3974379" cy="4782013"/>
          </a:xfrm>
          <a:prstGeom prst="rect">
            <a:avLst/>
          </a:prstGeom>
          <a:solidFill>
            <a:srgbClr val="D4F0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ctr" defTabSz="410210" rtl="0" eaLnBrk="1" latinLnBrk="0" hangingPunct="1">
              <a:buFont typeface="Wingdings"/>
              <a:buChar char="§"/>
            </a:pPr>
            <a:endParaRPr lang="ko-KR" altLang="en-US" sz="1400" b="0" i="0" strike="noStrike" cap="none">
              <a:solidFill>
                <a:srgbClr val="D4F0ED"/>
              </a:solidFill>
              <a:latin typeface="하나 L" charset="0"/>
              <a:ea typeface="하나 L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426485" y="457086"/>
            <a:ext cx="8119745" cy="10464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3200" b="1">
                <a:latin typeface="하나 L" charset="0"/>
                <a:ea typeface="하나 L" charset="0"/>
              </a:rPr>
              <a:t>프로젝트 </a:t>
            </a:r>
            <a:r>
              <a:rPr lang="en-US" altLang="ko-KR" sz="3200" b="1">
                <a:latin typeface="하나 L" charset="0"/>
                <a:ea typeface="하나 L" charset="0"/>
              </a:rPr>
              <a:t>ONE </a:t>
            </a:r>
            <a:r>
              <a:rPr lang="ko-KR" altLang="en-US" sz="3200" b="1">
                <a:latin typeface="하나 L" charset="0"/>
                <a:ea typeface="하나 L" charset="0"/>
              </a:rPr>
              <a:t>교육과정 </a:t>
            </a:r>
            <a:r>
              <a:rPr lang="en-US" altLang="ko-KR" sz="3200" b="1">
                <a:latin typeface="하나 L" charset="0"/>
                <a:ea typeface="하나 L" charset="0"/>
              </a:rPr>
              <a:t> “</a:t>
            </a:r>
            <a:r>
              <a:rPr lang="ko-KR" altLang="en-US" sz="3200" b="1">
                <a:latin typeface="하나 L" charset="0"/>
                <a:ea typeface="하나 L" charset="0"/>
              </a:rPr>
              <a:t>개발 및 구현</a:t>
            </a:r>
            <a:r>
              <a:rPr lang="en-US" altLang="ko-KR" sz="3200" b="1">
                <a:latin typeface="하나 L" charset="0"/>
                <a:ea typeface="하나 L" charset="0"/>
              </a:rPr>
              <a:t>”</a:t>
            </a:r>
          </a:p>
          <a:p>
            <a:endParaRPr lang="ko-KR" altLang="en-US" sz="3000" b="1" i="0" dirty="0">
              <a:solidFill>
                <a:srgbClr val="005657"/>
              </a:solidFill>
              <a:latin typeface="하나 L" charset="0"/>
              <a:ea typeface="하나 L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1495405" y="1047748"/>
            <a:ext cx="3974379" cy="4945727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b="1">
                <a:latin typeface="하나 L" charset="0"/>
                <a:ea typeface="하나 L" charset="0"/>
              </a:rPr>
              <a:t>1. DDD</a:t>
            </a:r>
            <a:r>
              <a:rPr lang="en-US" altLang="ko-KR" sz="1200">
                <a:latin typeface="하나 L" charset="0"/>
                <a:ea typeface="하나 L" charset="0"/>
              </a:rPr>
              <a:t>(</a:t>
            </a:r>
            <a:r>
              <a:rPr lang="en-US" altLang="ko-KR" sz="1200"/>
              <a:t>Domain-Driven Design)</a:t>
            </a:r>
            <a:r>
              <a:rPr lang="ko-KR" altLang="en-US" sz="2400" b="1">
                <a:latin typeface="하나 L" charset="0"/>
                <a:ea typeface="하나 L" charset="0"/>
              </a:rPr>
              <a:t>소개</a:t>
            </a: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가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en-US" altLang="ko-KR" sz="1400"/>
              <a:t>1Q </a:t>
            </a:r>
            <a:r>
              <a:rPr lang="ko-KR" altLang="en-US" sz="1400"/>
              <a:t>로그인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나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/>
              <a:t>계좌개설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endParaRPr lang="en-US" sz="1400" b="1" i="0">
              <a:solidFill>
                <a:schemeClr val="tx1"/>
              </a:solidFill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endParaRPr lang="en-US" sz="1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endParaRPr lang="en-US" sz="1400" b="1" i="0">
              <a:solidFill>
                <a:schemeClr val="tx1"/>
              </a:solidFill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endParaRPr lang="en-US" sz="1400" b="1" i="0">
              <a:solidFill>
                <a:schemeClr val="tx1"/>
              </a:solidFill>
              <a:latin typeface="하나 L" charset="0"/>
              <a:ea typeface="하나 L" charset="0"/>
            </a:endParaRPr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2400" b="1">
                <a:latin typeface="하나 L" charset="0"/>
                <a:ea typeface="하나 L" charset="0"/>
              </a:rPr>
              <a:t>2. </a:t>
            </a:r>
            <a:r>
              <a:rPr lang="ko-KR" altLang="en-US" sz="2400" b="1">
                <a:latin typeface="하나 L" charset="0"/>
                <a:ea typeface="하나 L" charset="0"/>
              </a:rPr>
              <a:t>개발 과정</a:t>
            </a: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가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/>
              <a:t>개발에 사용된 </a:t>
            </a:r>
            <a:r>
              <a:rPr lang="en-US" altLang="ko-KR" sz="1400"/>
              <a:t>tool</a:t>
            </a:r>
            <a:r>
              <a:rPr lang="ko-KR" altLang="en-US" sz="1400"/>
              <a:t>과 환경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나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/>
              <a:t>아키텍쳐 구조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endParaRPr lang="en-US" altLang="ko-KR" sz="1400" b="1">
              <a:latin typeface="하나 L" charset="0"/>
              <a:ea typeface="하나 L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5793075" y="1129606"/>
            <a:ext cx="4414954" cy="4782013"/>
          </a:xfrm>
          <a:prstGeom prst="rect">
            <a:avLst/>
          </a:prstGeom>
          <a:solidFill>
            <a:srgbClr val="D4F0E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algn="ctr" defTabSz="410210" rtl="0" eaLnBrk="1" latinLnBrk="0" hangingPunct="1">
              <a:buFont typeface="Wingdings"/>
              <a:buChar char="§"/>
            </a:pPr>
            <a:endParaRPr lang="ko-KR" altLang="en-US" sz="1400" b="0" i="0" strike="noStrike" cap="none">
              <a:solidFill>
                <a:srgbClr val="D4F0ED"/>
              </a:solidFill>
              <a:latin typeface="하나 L" charset="0"/>
              <a:ea typeface="하나 L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829863" y="1114252"/>
            <a:ext cx="4431579" cy="486260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b="1">
                <a:latin typeface="하나 L" charset="0"/>
                <a:ea typeface="하나 L" charset="0"/>
              </a:rPr>
              <a:t>3. </a:t>
            </a:r>
            <a:r>
              <a:rPr lang="ko-KR" altLang="en-US" sz="2400" b="1">
                <a:latin typeface="하나 L" charset="0"/>
                <a:ea typeface="하나 L" charset="0"/>
              </a:rPr>
              <a:t>구현</a:t>
            </a: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400" b="1">
                <a:latin typeface="하나 L" charset="0"/>
                <a:ea typeface="하나 L" charset="0"/>
              </a:rPr>
              <a:t>     가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>
                <a:latin typeface="하나 L" charset="0"/>
                <a:ea typeface="하나 L" charset="0"/>
              </a:rPr>
              <a:t>거래 시연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나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/>
              <a:t>장애전파 방지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다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>
                <a:latin typeface="하나 L" charset="0"/>
                <a:ea typeface="하나 L" charset="0"/>
              </a:rPr>
              <a:t>거래의 연속성</a:t>
            </a:r>
            <a:endParaRPr lang="en-US" altLang="ko-KR" sz="1400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400" b="1">
                <a:latin typeface="하나 L" charset="0"/>
                <a:ea typeface="하나 L" charset="0"/>
              </a:rPr>
              <a:t>     </a:t>
            </a:r>
            <a:r>
              <a:rPr lang="ko-KR" altLang="en-US" sz="1400" b="1">
                <a:latin typeface="하나 L" charset="0"/>
                <a:ea typeface="하나 L" charset="0"/>
              </a:rPr>
              <a:t>라</a:t>
            </a:r>
            <a:r>
              <a:rPr lang="en-US" altLang="ko-KR" sz="1400" b="1">
                <a:latin typeface="하나 L" charset="0"/>
                <a:ea typeface="하나 L" charset="0"/>
              </a:rPr>
              <a:t>. </a:t>
            </a:r>
            <a:r>
              <a:rPr lang="ko-KR" altLang="en-US" sz="1400">
                <a:latin typeface="하나 L" charset="0"/>
                <a:ea typeface="하나 L" charset="0"/>
              </a:rPr>
              <a:t>스케일 아웃</a:t>
            </a:r>
            <a:endParaRPr lang="en-US" altLang="ko-KR" sz="1400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endParaRPr lang="en-US" altLang="ko-KR" sz="2400" b="1">
              <a:latin typeface="하나 L" charset="0"/>
              <a:ea typeface="하나 L" charset="0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400" b="1">
                <a:latin typeface="하나 L" charset="0"/>
                <a:ea typeface="하나 L" charset="0"/>
              </a:rPr>
              <a:t>4. </a:t>
            </a:r>
            <a:r>
              <a:rPr lang="ko-KR" altLang="en-US" sz="2400" b="1">
                <a:latin typeface="하나 L" charset="0"/>
                <a:ea typeface="하나 L" charset="0"/>
              </a:rPr>
              <a:t>마치며</a:t>
            </a:r>
            <a:r>
              <a:rPr lang="en-US" altLang="ko-KR" sz="2400" b="1">
                <a:latin typeface="하나 L" charset="0"/>
                <a:ea typeface="하나 L" charset="0"/>
              </a:rPr>
              <a:t>..</a:t>
            </a:r>
          </a:p>
          <a:p>
            <a:pPr latinLnBrk="0">
              <a:lnSpc>
                <a:spcPct val="150000"/>
              </a:lnSpc>
            </a:pPr>
            <a:r>
              <a:rPr lang="ko-KR" altLang="en-US" sz="1400"/>
              <a:t>    </a:t>
            </a:r>
            <a:r>
              <a:rPr lang="en-US" altLang="ko-KR" sz="1400"/>
              <a:t>- </a:t>
            </a:r>
            <a:r>
              <a:rPr lang="ko-KR" altLang="en-US" sz="1400"/>
              <a:t>개발 및 구현 소감 및 총평</a:t>
            </a:r>
            <a:endParaRPr lang="en-US" altLang="ko-KR" sz="1400"/>
          </a:p>
          <a:p>
            <a:pPr latinLnBrk="0">
              <a:lnSpc>
                <a:spcPct val="150000"/>
              </a:lnSpc>
            </a:pPr>
            <a:endParaRPr lang="en-US" altLang="ko-KR" sz="1400"/>
          </a:p>
          <a:p>
            <a:pPr latinLnBrk="0">
              <a:lnSpc>
                <a:spcPct val="150000"/>
              </a:lnSpc>
            </a:pPr>
            <a:endParaRPr lang="en-US" altLang="ko-KR" sz="1400" b="1">
              <a:latin typeface="하나 L" charset="0"/>
              <a:ea typeface="하나 L" charset="0"/>
            </a:endParaRPr>
          </a:p>
        </p:txBody>
      </p:sp>
      <p:grpSp>
        <p:nvGrpSpPr>
          <p:cNvPr id="21" name="Group 1243"/>
          <p:cNvGrpSpPr/>
          <p:nvPr/>
        </p:nvGrpSpPr>
        <p:grpSpPr>
          <a:xfrm>
            <a:off x="3474558" y="3520611"/>
            <a:ext cx="726236" cy="532909"/>
            <a:chOff x="5150648" y="3438847"/>
            <a:chExt cx="726236" cy="532909"/>
          </a:xfrm>
        </p:grpSpPr>
        <p:sp>
          <p:nvSpPr>
            <p:cNvPr id="22" name="Freeform 155"/>
            <p:cNvSpPr/>
            <p:nvPr/>
          </p:nvSpPr>
          <p:spPr bwMode="auto">
            <a:xfrm>
              <a:off x="5791148" y="3460701"/>
              <a:ext cx="85736" cy="102547"/>
            </a:xfrm>
            <a:custGeom>
              <a:avLst/>
              <a:gdLst>
                <a:gd name="T0" fmla="*/ 35 w 51"/>
                <a:gd name="T1" fmla="*/ 1 h 61"/>
                <a:gd name="T2" fmla="*/ 35 w 51"/>
                <a:gd name="T3" fmla="*/ 1 h 61"/>
                <a:gd name="T4" fmla="*/ 29 w 51"/>
                <a:gd name="T5" fmla="*/ 0 h 61"/>
                <a:gd name="T6" fmla="*/ 24 w 51"/>
                <a:gd name="T7" fmla="*/ 1 h 61"/>
                <a:gd name="T8" fmla="*/ 19 w 51"/>
                <a:gd name="T9" fmla="*/ 3 h 61"/>
                <a:gd name="T10" fmla="*/ 15 w 51"/>
                <a:gd name="T11" fmla="*/ 4 h 61"/>
                <a:gd name="T12" fmla="*/ 10 w 51"/>
                <a:gd name="T13" fmla="*/ 8 h 61"/>
                <a:gd name="T14" fmla="*/ 7 w 51"/>
                <a:gd name="T15" fmla="*/ 12 h 61"/>
                <a:gd name="T16" fmla="*/ 4 w 51"/>
                <a:gd name="T17" fmla="*/ 19 h 61"/>
                <a:gd name="T18" fmla="*/ 2 w 51"/>
                <a:gd name="T19" fmla="*/ 23 h 61"/>
                <a:gd name="T20" fmla="*/ 2 w 51"/>
                <a:gd name="T21" fmla="*/ 23 h 61"/>
                <a:gd name="T22" fmla="*/ 0 w 51"/>
                <a:gd name="T23" fmla="*/ 30 h 61"/>
                <a:gd name="T24" fmla="*/ 0 w 51"/>
                <a:gd name="T25" fmla="*/ 36 h 61"/>
                <a:gd name="T26" fmla="*/ 0 w 51"/>
                <a:gd name="T27" fmla="*/ 42 h 61"/>
                <a:gd name="T28" fmla="*/ 2 w 51"/>
                <a:gd name="T29" fmla="*/ 47 h 61"/>
                <a:gd name="T30" fmla="*/ 5 w 51"/>
                <a:gd name="T31" fmla="*/ 52 h 61"/>
                <a:gd name="T32" fmla="*/ 8 w 51"/>
                <a:gd name="T33" fmla="*/ 55 h 61"/>
                <a:gd name="T34" fmla="*/ 11 w 51"/>
                <a:gd name="T35" fmla="*/ 58 h 61"/>
                <a:gd name="T36" fmla="*/ 16 w 51"/>
                <a:gd name="T37" fmla="*/ 61 h 61"/>
                <a:gd name="T38" fmla="*/ 16 w 51"/>
                <a:gd name="T39" fmla="*/ 61 h 61"/>
                <a:gd name="T40" fmla="*/ 21 w 51"/>
                <a:gd name="T41" fmla="*/ 61 h 61"/>
                <a:gd name="T42" fmla="*/ 27 w 51"/>
                <a:gd name="T43" fmla="*/ 61 h 61"/>
                <a:gd name="T44" fmla="*/ 32 w 51"/>
                <a:gd name="T45" fmla="*/ 60 h 61"/>
                <a:gd name="T46" fmla="*/ 37 w 51"/>
                <a:gd name="T47" fmla="*/ 56 h 61"/>
                <a:gd name="T48" fmla="*/ 40 w 51"/>
                <a:gd name="T49" fmla="*/ 53 h 61"/>
                <a:gd name="T50" fmla="*/ 45 w 51"/>
                <a:gd name="T51" fmla="*/ 49 h 61"/>
                <a:gd name="T52" fmla="*/ 48 w 51"/>
                <a:gd name="T53" fmla="*/ 44 h 61"/>
                <a:gd name="T54" fmla="*/ 49 w 51"/>
                <a:gd name="T55" fmla="*/ 37 h 61"/>
                <a:gd name="T56" fmla="*/ 49 w 51"/>
                <a:gd name="T57" fmla="*/ 37 h 61"/>
                <a:gd name="T58" fmla="*/ 51 w 51"/>
                <a:gd name="T59" fmla="*/ 33 h 61"/>
                <a:gd name="T60" fmla="*/ 51 w 51"/>
                <a:gd name="T61" fmla="*/ 26 h 61"/>
                <a:gd name="T62" fmla="*/ 51 w 51"/>
                <a:gd name="T63" fmla="*/ 20 h 61"/>
                <a:gd name="T64" fmla="*/ 49 w 51"/>
                <a:gd name="T65" fmla="*/ 15 h 61"/>
                <a:gd name="T66" fmla="*/ 46 w 51"/>
                <a:gd name="T67" fmla="*/ 11 h 61"/>
                <a:gd name="T68" fmla="*/ 43 w 51"/>
                <a:gd name="T69" fmla="*/ 6 h 61"/>
                <a:gd name="T70" fmla="*/ 40 w 51"/>
                <a:gd name="T71" fmla="*/ 3 h 61"/>
                <a:gd name="T72" fmla="*/ 35 w 51"/>
                <a:gd name="T73" fmla="*/ 1 h 61"/>
                <a:gd name="T74" fmla="*/ 35 w 51"/>
                <a:gd name="T75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61">
                  <a:moveTo>
                    <a:pt x="35" y="1"/>
                  </a:moveTo>
                  <a:lnTo>
                    <a:pt x="35" y="1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4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5" y="52"/>
                  </a:lnTo>
                  <a:lnTo>
                    <a:pt x="8" y="55"/>
                  </a:lnTo>
                  <a:lnTo>
                    <a:pt x="11" y="58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21" y="61"/>
                  </a:lnTo>
                  <a:lnTo>
                    <a:pt x="27" y="61"/>
                  </a:lnTo>
                  <a:lnTo>
                    <a:pt x="32" y="60"/>
                  </a:lnTo>
                  <a:lnTo>
                    <a:pt x="37" y="56"/>
                  </a:lnTo>
                  <a:lnTo>
                    <a:pt x="40" y="53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51" y="33"/>
                  </a:lnTo>
                  <a:lnTo>
                    <a:pt x="51" y="26"/>
                  </a:lnTo>
                  <a:lnTo>
                    <a:pt x="51" y="20"/>
                  </a:lnTo>
                  <a:lnTo>
                    <a:pt x="49" y="15"/>
                  </a:lnTo>
                  <a:lnTo>
                    <a:pt x="46" y="11"/>
                  </a:lnTo>
                  <a:lnTo>
                    <a:pt x="43" y="6"/>
                  </a:lnTo>
                  <a:lnTo>
                    <a:pt x="40" y="3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" name="Freeform 156"/>
            <p:cNvSpPr/>
            <p:nvPr/>
          </p:nvSpPr>
          <p:spPr bwMode="auto">
            <a:xfrm>
              <a:off x="5233022" y="3448933"/>
              <a:ext cx="87417" cy="105909"/>
            </a:xfrm>
            <a:custGeom>
              <a:avLst/>
              <a:gdLst>
                <a:gd name="T0" fmla="*/ 19 w 52"/>
                <a:gd name="T1" fmla="*/ 63 h 63"/>
                <a:gd name="T2" fmla="*/ 19 w 52"/>
                <a:gd name="T3" fmla="*/ 63 h 63"/>
                <a:gd name="T4" fmla="*/ 23 w 52"/>
                <a:gd name="T5" fmla="*/ 63 h 63"/>
                <a:gd name="T6" fmla="*/ 30 w 52"/>
                <a:gd name="T7" fmla="*/ 63 h 63"/>
                <a:gd name="T8" fmla="*/ 34 w 52"/>
                <a:gd name="T9" fmla="*/ 60 h 63"/>
                <a:gd name="T10" fmla="*/ 39 w 52"/>
                <a:gd name="T11" fmla="*/ 57 h 63"/>
                <a:gd name="T12" fmla="*/ 42 w 52"/>
                <a:gd name="T13" fmla="*/ 54 h 63"/>
                <a:gd name="T14" fmla="*/ 45 w 52"/>
                <a:gd name="T15" fmla="*/ 49 h 63"/>
                <a:gd name="T16" fmla="*/ 48 w 52"/>
                <a:gd name="T17" fmla="*/ 43 h 63"/>
                <a:gd name="T18" fmla="*/ 50 w 52"/>
                <a:gd name="T19" fmla="*/ 37 h 63"/>
                <a:gd name="T20" fmla="*/ 50 w 52"/>
                <a:gd name="T21" fmla="*/ 37 h 63"/>
                <a:gd name="T22" fmla="*/ 52 w 52"/>
                <a:gd name="T23" fmla="*/ 30 h 63"/>
                <a:gd name="T24" fmla="*/ 52 w 52"/>
                <a:gd name="T25" fmla="*/ 24 h 63"/>
                <a:gd name="T26" fmla="*/ 50 w 52"/>
                <a:gd name="T27" fmla="*/ 19 h 63"/>
                <a:gd name="T28" fmla="*/ 47 w 52"/>
                <a:gd name="T29" fmla="*/ 13 h 63"/>
                <a:gd name="T30" fmla="*/ 45 w 52"/>
                <a:gd name="T31" fmla="*/ 8 h 63"/>
                <a:gd name="T32" fmla="*/ 41 w 52"/>
                <a:gd name="T33" fmla="*/ 5 h 63"/>
                <a:gd name="T34" fmla="*/ 36 w 52"/>
                <a:gd name="T35" fmla="*/ 2 h 63"/>
                <a:gd name="T36" fmla="*/ 31 w 52"/>
                <a:gd name="T37" fmla="*/ 0 h 63"/>
                <a:gd name="T38" fmla="*/ 31 w 52"/>
                <a:gd name="T39" fmla="*/ 0 h 63"/>
                <a:gd name="T40" fmla="*/ 26 w 52"/>
                <a:gd name="T41" fmla="*/ 0 h 63"/>
                <a:gd name="T42" fmla="*/ 22 w 52"/>
                <a:gd name="T43" fmla="*/ 2 h 63"/>
                <a:gd name="T44" fmla="*/ 17 w 52"/>
                <a:gd name="T45" fmla="*/ 3 h 63"/>
                <a:gd name="T46" fmla="*/ 12 w 52"/>
                <a:gd name="T47" fmla="*/ 7 h 63"/>
                <a:gd name="T48" fmla="*/ 7 w 52"/>
                <a:gd name="T49" fmla="*/ 10 h 63"/>
                <a:gd name="T50" fmla="*/ 4 w 52"/>
                <a:gd name="T51" fmla="*/ 15 h 63"/>
                <a:gd name="T52" fmla="*/ 1 w 52"/>
                <a:gd name="T53" fmla="*/ 21 h 63"/>
                <a:gd name="T54" fmla="*/ 0 w 52"/>
                <a:gd name="T55" fmla="*/ 27 h 63"/>
                <a:gd name="T56" fmla="*/ 0 w 52"/>
                <a:gd name="T57" fmla="*/ 27 h 63"/>
                <a:gd name="T58" fmla="*/ 0 w 52"/>
                <a:gd name="T59" fmla="*/ 33 h 63"/>
                <a:gd name="T60" fmla="*/ 0 w 52"/>
                <a:gd name="T61" fmla="*/ 40 h 63"/>
                <a:gd name="T62" fmla="*/ 1 w 52"/>
                <a:gd name="T63" fmla="*/ 44 h 63"/>
                <a:gd name="T64" fmla="*/ 3 w 52"/>
                <a:gd name="T65" fmla="*/ 51 h 63"/>
                <a:gd name="T66" fmla="*/ 6 w 52"/>
                <a:gd name="T67" fmla="*/ 56 h 63"/>
                <a:gd name="T68" fmla="*/ 9 w 52"/>
                <a:gd name="T69" fmla="*/ 59 h 63"/>
                <a:gd name="T70" fmla="*/ 14 w 52"/>
                <a:gd name="T71" fmla="*/ 62 h 63"/>
                <a:gd name="T72" fmla="*/ 19 w 52"/>
                <a:gd name="T73" fmla="*/ 63 h 63"/>
                <a:gd name="T74" fmla="*/ 19 w 52"/>
                <a:gd name="T7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" h="62">
                  <a:moveTo>
                    <a:pt x="19" y="63"/>
                  </a:moveTo>
                  <a:lnTo>
                    <a:pt x="19" y="63"/>
                  </a:lnTo>
                  <a:lnTo>
                    <a:pt x="23" y="63"/>
                  </a:lnTo>
                  <a:lnTo>
                    <a:pt x="30" y="63"/>
                  </a:lnTo>
                  <a:lnTo>
                    <a:pt x="34" y="60"/>
                  </a:lnTo>
                  <a:lnTo>
                    <a:pt x="39" y="57"/>
                  </a:lnTo>
                  <a:lnTo>
                    <a:pt x="42" y="54"/>
                  </a:lnTo>
                  <a:lnTo>
                    <a:pt x="45" y="49"/>
                  </a:lnTo>
                  <a:lnTo>
                    <a:pt x="48" y="43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2" y="30"/>
                  </a:lnTo>
                  <a:lnTo>
                    <a:pt x="52" y="24"/>
                  </a:lnTo>
                  <a:lnTo>
                    <a:pt x="50" y="19"/>
                  </a:lnTo>
                  <a:lnTo>
                    <a:pt x="47" y="13"/>
                  </a:lnTo>
                  <a:lnTo>
                    <a:pt x="45" y="8"/>
                  </a:lnTo>
                  <a:lnTo>
                    <a:pt x="41" y="5"/>
                  </a:lnTo>
                  <a:lnTo>
                    <a:pt x="36" y="2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7" y="3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4" y="15"/>
                  </a:lnTo>
                  <a:lnTo>
                    <a:pt x="1" y="21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6"/>
                  </a:lnTo>
                  <a:lnTo>
                    <a:pt x="9" y="59"/>
                  </a:lnTo>
                  <a:lnTo>
                    <a:pt x="14" y="62"/>
                  </a:lnTo>
                  <a:lnTo>
                    <a:pt x="19" y="63"/>
                  </a:lnTo>
                  <a:lnTo>
                    <a:pt x="19" y="63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" name="Rectangle 157"/>
            <p:cNvSpPr>
              <a:spLocks noChangeArrowheads="1"/>
            </p:cNvSpPr>
            <p:nvPr/>
          </p:nvSpPr>
          <p:spPr bwMode="auto">
            <a:xfrm>
              <a:off x="5271687" y="3870890"/>
              <a:ext cx="475752" cy="100866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5" name="Rectangle 158"/>
            <p:cNvSpPr>
              <a:spLocks noChangeArrowheads="1"/>
            </p:cNvSpPr>
            <p:nvPr/>
          </p:nvSpPr>
          <p:spPr bwMode="auto">
            <a:xfrm>
              <a:off x="5258238" y="3842311"/>
              <a:ext cx="500969" cy="18492"/>
            </a:xfrm>
            <a:prstGeom prst="rect">
              <a:avLst/>
            </a:pr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6" name="Freeform 159"/>
            <p:cNvSpPr/>
            <p:nvPr/>
          </p:nvSpPr>
          <p:spPr bwMode="auto">
            <a:xfrm>
              <a:off x="5496955" y="3438847"/>
              <a:ext cx="85736" cy="104228"/>
            </a:xfrm>
            <a:custGeom>
              <a:avLst/>
              <a:gdLst>
                <a:gd name="T0" fmla="*/ 26 w 51"/>
                <a:gd name="T1" fmla="*/ 62 h 62"/>
                <a:gd name="T2" fmla="*/ 26 w 51"/>
                <a:gd name="T3" fmla="*/ 62 h 62"/>
                <a:gd name="T4" fmla="*/ 30 w 51"/>
                <a:gd name="T5" fmla="*/ 60 h 62"/>
                <a:gd name="T6" fmla="*/ 35 w 51"/>
                <a:gd name="T7" fmla="*/ 58 h 62"/>
                <a:gd name="T8" fmla="*/ 40 w 51"/>
                <a:gd name="T9" fmla="*/ 55 h 62"/>
                <a:gd name="T10" fmla="*/ 43 w 51"/>
                <a:gd name="T11" fmla="*/ 52 h 62"/>
                <a:gd name="T12" fmla="*/ 46 w 51"/>
                <a:gd name="T13" fmla="*/ 47 h 62"/>
                <a:gd name="T14" fmla="*/ 49 w 51"/>
                <a:gd name="T15" fmla="*/ 43 h 62"/>
                <a:gd name="T16" fmla="*/ 51 w 51"/>
                <a:gd name="T17" fmla="*/ 36 h 62"/>
                <a:gd name="T18" fmla="*/ 51 w 51"/>
                <a:gd name="T19" fmla="*/ 30 h 62"/>
                <a:gd name="T20" fmla="*/ 51 w 51"/>
                <a:gd name="T21" fmla="*/ 30 h 62"/>
                <a:gd name="T22" fmla="*/ 51 w 51"/>
                <a:gd name="T23" fmla="*/ 24 h 62"/>
                <a:gd name="T24" fmla="*/ 49 w 51"/>
                <a:gd name="T25" fmla="*/ 19 h 62"/>
                <a:gd name="T26" fmla="*/ 46 w 51"/>
                <a:gd name="T27" fmla="*/ 13 h 62"/>
                <a:gd name="T28" fmla="*/ 43 w 51"/>
                <a:gd name="T29" fmla="*/ 8 h 62"/>
                <a:gd name="T30" fmla="*/ 40 w 51"/>
                <a:gd name="T31" fmla="*/ 5 h 62"/>
                <a:gd name="T32" fmla="*/ 35 w 51"/>
                <a:gd name="T33" fmla="*/ 2 h 62"/>
                <a:gd name="T34" fmla="*/ 30 w 51"/>
                <a:gd name="T35" fmla="*/ 0 h 62"/>
                <a:gd name="T36" fmla="*/ 26 w 51"/>
                <a:gd name="T37" fmla="*/ 0 h 62"/>
                <a:gd name="T38" fmla="*/ 26 w 51"/>
                <a:gd name="T39" fmla="*/ 0 h 62"/>
                <a:gd name="T40" fmla="*/ 21 w 51"/>
                <a:gd name="T41" fmla="*/ 0 h 62"/>
                <a:gd name="T42" fmla="*/ 16 w 51"/>
                <a:gd name="T43" fmla="*/ 2 h 62"/>
                <a:gd name="T44" fmla="*/ 11 w 51"/>
                <a:gd name="T45" fmla="*/ 5 h 62"/>
                <a:gd name="T46" fmla="*/ 8 w 51"/>
                <a:gd name="T47" fmla="*/ 8 h 62"/>
                <a:gd name="T48" fmla="*/ 5 w 51"/>
                <a:gd name="T49" fmla="*/ 13 h 62"/>
                <a:gd name="T50" fmla="*/ 3 w 51"/>
                <a:gd name="T51" fmla="*/ 19 h 62"/>
                <a:gd name="T52" fmla="*/ 2 w 51"/>
                <a:gd name="T53" fmla="*/ 24 h 62"/>
                <a:gd name="T54" fmla="*/ 0 w 51"/>
                <a:gd name="T55" fmla="*/ 30 h 62"/>
                <a:gd name="T56" fmla="*/ 0 w 51"/>
                <a:gd name="T57" fmla="*/ 30 h 62"/>
                <a:gd name="T58" fmla="*/ 2 w 51"/>
                <a:gd name="T59" fmla="*/ 36 h 62"/>
                <a:gd name="T60" fmla="*/ 3 w 51"/>
                <a:gd name="T61" fmla="*/ 43 h 62"/>
                <a:gd name="T62" fmla="*/ 5 w 51"/>
                <a:gd name="T63" fmla="*/ 47 h 62"/>
                <a:gd name="T64" fmla="*/ 8 w 51"/>
                <a:gd name="T65" fmla="*/ 52 h 62"/>
                <a:gd name="T66" fmla="*/ 11 w 51"/>
                <a:gd name="T67" fmla="*/ 55 h 62"/>
                <a:gd name="T68" fmla="*/ 16 w 51"/>
                <a:gd name="T69" fmla="*/ 58 h 62"/>
                <a:gd name="T70" fmla="*/ 21 w 51"/>
                <a:gd name="T71" fmla="*/ 60 h 62"/>
                <a:gd name="T72" fmla="*/ 26 w 51"/>
                <a:gd name="T73" fmla="*/ 62 h 62"/>
                <a:gd name="T74" fmla="*/ 26 w 51"/>
                <a:gd name="T7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" h="62">
                  <a:moveTo>
                    <a:pt x="26" y="62"/>
                  </a:moveTo>
                  <a:lnTo>
                    <a:pt x="26" y="62"/>
                  </a:lnTo>
                  <a:lnTo>
                    <a:pt x="30" y="60"/>
                  </a:lnTo>
                  <a:lnTo>
                    <a:pt x="35" y="58"/>
                  </a:lnTo>
                  <a:lnTo>
                    <a:pt x="40" y="55"/>
                  </a:lnTo>
                  <a:lnTo>
                    <a:pt x="43" y="52"/>
                  </a:lnTo>
                  <a:lnTo>
                    <a:pt x="46" y="47"/>
                  </a:lnTo>
                  <a:lnTo>
                    <a:pt x="49" y="43"/>
                  </a:lnTo>
                  <a:lnTo>
                    <a:pt x="51" y="36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24"/>
                  </a:lnTo>
                  <a:lnTo>
                    <a:pt x="49" y="19"/>
                  </a:lnTo>
                  <a:lnTo>
                    <a:pt x="46" y="13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5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6" y="2"/>
                  </a:lnTo>
                  <a:lnTo>
                    <a:pt x="11" y="5"/>
                  </a:lnTo>
                  <a:lnTo>
                    <a:pt x="8" y="8"/>
                  </a:lnTo>
                  <a:lnTo>
                    <a:pt x="5" y="13"/>
                  </a:lnTo>
                  <a:lnTo>
                    <a:pt x="3" y="19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6"/>
                  </a:lnTo>
                  <a:lnTo>
                    <a:pt x="3" y="43"/>
                  </a:lnTo>
                  <a:lnTo>
                    <a:pt x="5" y="47"/>
                  </a:lnTo>
                  <a:lnTo>
                    <a:pt x="8" y="52"/>
                  </a:lnTo>
                  <a:lnTo>
                    <a:pt x="11" y="55"/>
                  </a:lnTo>
                  <a:lnTo>
                    <a:pt x="16" y="58"/>
                  </a:lnTo>
                  <a:lnTo>
                    <a:pt x="21" y="60"/>
                  </a:lnTo>
                  <a:lnTo>
                    <a:pt x="26" y="62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7" name="Freeform 160"/>
            <p:cNvSpPr/>
            <p:nvPr/>
          </p:nvSpPr>
          <p:spPr bwMode="auto">
            <a:xfrm>
              <a:off x="5454927" y="3553162"/>
              <a:ext cx="53795" cy="58839"/>
            </a:xfrm>
            <a:custGeom>
              <a:avLst/>
              <a:gdLst>
                <a:gd name="T0" fmla="*/ 25 w 32"/>
                <a:gd name="T1" fmla="*/ 25 h 35"/>
                <a:gd name="T2" fmla="*/ 32 w 32"/>
                <a:gd name="T3" fmla="*/ 16 h 35"/>
                <a:gd name="T4" fmla="*/ 19 w 32"/>
                <a:gd name="T5" fmla="*/ 9 h 35"/>
                <a:gd name="T6" fmla="*/ 30 w 32"/>
                <a:gd name="T7" fmla="*/ 0 h 35"/>
                <a:gd name="T8" fmla="*/ 30 w 32"/>
                <a:gd name="T9" fmla="*/ 0 h 35"/>
                <a:gd name="T10" fmla="*/ 30 w 32"/>
                <a:gd name="T11" fmla="*/ 0 h 35"/>
                <a:gd name="T12" fmla="*/ 17 w 32"/>
                <a:gd name="T13" fmla="*/ 1 h 35"/>
                <a:gd name="T14" fmla="*/ 17 w 32"/>
                <a:gd name="T15" fmla="*/ 1 h 35"/>
                <a:gd name="T16" fmla="*/ 17 w 32"/>
                <a:gd name="T17" fmla="*/ 1 h 35"/>
                <a:gd name="T18" fmla="*/ 17 w 32"/>
                <a:gd name="T19" fmla="*/ 1 h 35"/>
                <a:gd name="T20" fmla="*/ 10 w 32"/>
                <a:gd name="T21" fmla="*/ 1 h 35"/>
                <a:gd name="T22" fmla="*/ 6 w 32"/>
                <a:gd name="T23" fmla="*/ 3 h 35"/>
                <a:gd name="T24" fmla="*/ 5 w 32"/>
                <a:gd name="T25" fmla="*/ 6 h 35"/>
                <a:gd name="T26" fmla="*/ 0 w 32"/>
                <a:gd name="T27" fmla="*/ 35 h 35"/>
                <a:gd name="T28" fmla="*/ 30 w 32"/>
                <a:gd name="T29" fmla="*/ 35 h 35"/>
                <a:gd name="T30" fmla="*/ 25 w 32"/>
                <a:gd name="T31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5">
                  <a:moveTo>
                    <a:pt x="25" y="25"/>
                  </a:moveTo>
                  <a:lnTo>
                    <a:pt x="32" y="16"/>
                  </a:lnTo>
                  <a:lnTo>
                    <a:pt x="19" y="9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5" y="6"/>
                  </a:lnTo>
                  <a:lnTo>
                    <a:pt x="0" y="35"/>
                  </a:lnTo>
                  <a:lnTo>
                    <a:pt x="30" y="35"/>
                  </a:lnTo>
                  <a:lnTo>
                    <a:pt x="25" y="25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8" name="Freeform 161"/>
            <p:cNvSpPr/>
            <p:nvPr/>
          </p:nvSpPr>
          <p:spPr bwMode="auto">
            <a:xfrm>
              <a:off x="5545707" y="3699418"/>
              <a:ext cx="20173" cy="18492"/>
            </a:xfrm>
            <a:custGeom>
              <a:avLst/>
              <a:gdLst>
                <a:gd name="T0" fmla="*/ 0 w 12"/>
                <a:gd name="T1" fmla="*/ 11 h 11"/>
                <a:gd name="T2" fmla="*/ 12 w 12"/>
                <a:gd name="T3" fmla="*/ 0 h 11"/>
                <a:gd name="T4" fmla="*/ 0 w 12"/>
                <a:gd name="T5" fmla="*/ 0 h 11"/>
                <a:gd name="T6" fmla="*/ 0 w 12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1">
                  <a:moveTo>
                    <a:pt x="0" y="11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9" name="Freeform 162"/>
            <p:cNvSpPr/>
            <p:nvPr/>
          </p:nvSpPr>
          <p:spPr bwMode="auto">
            <a:xfrm>
              <a:off x="5165778" y="3743126"/>
              <a:ext cx="92461" cy="156343"/>
            </a:xfrm>
            <a:custGeom>
              <a:avLst/>
              <a:gdLst>
                <a:gd name="T0" fmla="*/ 41 w 55"/>
                <a:gd name="T1" fmla="*/ 57 h 93"/>
                <a:gd name="T2" fmla="*/ 55 w 55"/>
                <a:gd name="T3" fmla="*/ 37 h 93"/>
                <a:gd name="T4" fmla="*/ 6 w 55"/>
                <a:gd name="T5" fmla="*/ 0 h 93"/>
                <a:gd name="T6" fmla="*/ 6 w 55"/>
                <a:gd name="T7" fmla="*/ 0 h 93"/>
                <a:gd name="T8" fmla="*/ 0 w 55"/>
                <a:gd name="T9" fmla="*/ 45 h 93"/>
                <a:gd name="T10" fmla="*/ 0 w 55"/>
                <a:gd name="T11" fmla="*/ 45 h 93"/>
                <a:gd name="T12" fmla="*/ 0 w 55"/>
                <a:gd name="T13" fmla="*/ 45 h 93"/>
                <a:gd name="T14" fmla="*/ 0 w 55"/>
                <a:gd name="T15" fmla="*/ 45 h 93"/>
                <a:gd name="T16" fmla="*/ 5 w 55"/>
                <a:gd name="T17" fmla="*/ 46 h 93"/>
                <a:gd name="T18" fmla="*/ 5 w 55"/>
                <a:gd name="T19" fmla="*/ 68 h 93"/>
                <a:gd name="T20" fmla="*/ 5 w 55"/>
                <a:gd name="T21" fmla="*/ 68 h 93"/>
                <a:gd name="T22" fmla="*/ 5 w 55"/>
                <a:gd name="T23" fmla="*/ 78 h 93"/>
                <a:gd name="T24" fmla="*/ 10 w 55"/>
                <a:gd name="T25" fmla="*/ 86 h 93"/>
                <a:gd name="T26" fmla="*/ 16 w 55"/>
                <a:gd name="T27" fmla="*/ 92 h 93"/>
                <a:gd name="T28" fmla="*/ 19 w 55"/>
                <a:gd name="T29" fmla="*/ 93 h 93"/>
                <a:gd name="T30" fmla="*/ 22 w 55"/>
                <a:gd name="T31" fmla="*/ 93 h 93"/>
                <a:gd name="T32" fmla="*/ 55 w 55"/>
                <a:gd name="T33" fmla="*/ 93 h 93"/>
                <a:gd name="T34" fmla="*/ 55 w 55"/>
                <a:gd name="T35" fmla="*/ 76 h 93"/>
                <a:gd name="T36" fmla="*/ 41 w 55"/>
                <a:gd name="T37" fmla="*/ 76 h 93"/>
                <a:gd name="T38" fmla="*/ 41 w 55"/>
                <a:gd name="T39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5" h="93">
                  <a:moveTo>
                    <a:pt x="41" y="57"/>
                  </a:moveTo>
                  <a:lnTo>
                    <a:pt x="55" y="37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5" y="46"/>
                  </a:lnTo>
                  <a:lnTo>
                    <a:pt x="5" y="68"/>
                  </a:lnTo>
                  <a:lnTo>
                    <a:pt x="5" y="68"/>
                  </a:lnTo>
                  <a:lnTo>
                    <a:pt x="5" y="78"/>
                  </a:lnTo>
                  <a:lnTo>
                    <a:pt x="10" y="86"/>
                  </a:lnTo>
                  <a:lnTo>
                    <a:pt x="16" y="92"/>
                  </a:lnTo>
                  <a:lnTo>
                    <a:pt x="19" y="93"/>
                  </a:lnTo>
                  <a:lnTo>
                    <a:pt x="22" y="93"/>
                  </a:lnTo>
                  <a:lnTo>
                    <a:pt x="55" y="93"/>
                  </a:lnTo>
                  <a:lnTo>
                    <a:pt x="55" y="76"/>
                  </a:lnTo>
                  <a:lnTo>
                    <a:pt x="41" y="76"/>
                  </a:lnTo>
                  <a:lnTo>
                    <a:pt x="41" y="57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30" name="Freeform 163"/>
            <p:cNvSpPr>
              <a:spLocks noEditPoints="1"/>
            </p:cNvSpPr>
            <p:nvPr/>
          </p:nvSpPr>
          <p:spPr bwMode="auto">
            <a:xfrm>
              <a:off x="5150648" y="3548118"/>
              <a:ext cx="721193" cy="351351"/>
            </a:xfrm>
            <a:custGeom>
              <a:avLst/>
              <a:gdLst>
                <a:gd name="T0" fmla="*/ 413 w 429"/>
                <a:gd name="T1" fmla="*/ 25 h 209"/>
                <a:gd name="T2" fmla="*/ 381 w 429"/>
                <a:gd name="T3" fmla="*/ 63 h 209"/>
                <a:gd name="T4" fmla="*/ 386 w 429"/>
                <a:gd name="T5" fmla="*/ 23 h 209"/>
                <a:gd name="T6" fmla="*/ 380 w 429"/>
                <a:gd name="T7" fmla="*/ 15 h 209"/>
                <a:gd name="T8" fmla="*/ 385 w 429"/>
                <a:gd name="T9" fmla="*/ 11 h 209"/>
                <a:gd name="T10" fmla="*/ 375 w 429"/>
                <a:gd name="T11" fmla="*/ 12 h 209"/>
                <a:gd name="T12" fmla="*/ 277 w 429"/>
                <a:gd name="T13" fmla="*/ 9 h 209"/>
                <a:gd name="T14" fmla="*/ 265 w 429"/>
                <a:gd name="T15" fmla="*/ 4 h 209"/>
                <a:gd name="T16" fmla="*/ 250 w 429"/>
                <a:gd name="T17" fmla="*/ 19 h 209"/>
                <a:gd name="T18" fmla="*/ 236 w 429"/>
                <a:gd name="T19" fmla="*/ 0 h 209"/>
                <a:gd name="T20" fmla="*/ 228 w 429"/>
                <a:gd name="T21" fmla="*/ 38 h 209"/>
                <a:gd name="T22" fmla="*/ 235 w 429"/>
                <a:gd name="T23" fmla="*/ 44 h 209"/>
                <a:gd name="T24" fmla="*/ 228 w 429"/>
                <a:gd name="T25" fmla="*/ 42 h 209"/>
                <a:gd name="T26" fmla="*/ 140 w 429"/>
                <a:gd name="T27" fmla="*/ 44 h 209"/>
                <a:gd name="T28" fmla="*/ 228 w 429"/>
                <a:gd name="T29" fmla="*/ 105 h 209"/>
                <a:gd name="T30" fmla="*/ 238 w 429"/>
                <a:gd name="T31" fmla="*/ 83 h 209"/>
                <a:gd name="T32" fmla="*/ 258 w 429"/>
                <a:gd name="T33" fmla="*/ 83 h 209"/>
                <a:gd name="T34" fmla="*/ 307 w 429"/>
                <a:gd name="T35" fmla="*/ 86 h 209"/>
                <a:gd name="T36" fmla="*/ 323 w 429"/>
                <a:gd name="T37" fmla="*/ 77 h 209"/>
                <a:gd name="T38" fmla="*/ 344 w 429"/>
                <a:gd name="T39" fmla="*/ 77 h 209"/>
                <a:gd name="T40" fmla="*/ 355 w 429"/>
                <a:gd name="T41" fmla="*/ 72 h 209"/>
                <a:gd name="T42" fmla="*/ 355 w 429"/>
                <a:gd name="T43" fmla="*/ 86 h 209"/>
                <a:gd name="T44" fmla="*/ 254 w 429"/>
                <a:gd name="T45" fmla="*/ 96 h 209"/>
                <a:gd name="T46" fmla="*/ 232 w 429"/>
                <a:gd name="T47" fmla="*/ 110 h 209"/>
                <a:gd name="T48" fmla="*/ 142 w 429"/>
                <a:gd name="T49" fmla="*/ 112 h 209"/>
                <a:gd name="T50" fmla="*/ 134 w 429"/>
                <a:gd name="T51" fmla="*/ 104 h 209"/>
                <a:gd name="T52" fmla="*/ 101 w 429"/>
                <a:gd name="T53" fmla="*/ 63 h 209"/>
                <a:gd name="T54" fmla="*/ 90 w 429"/>
                <a:gd name="T55" fmla="*/ 23 h 209"/>
                <a:gd name="T56" fmla="*/ 86 w 429"/>
                <a:gd name="T57" fmla="*/ 23 h 209"/>
                <a:gd name="T58" fmla="*/ 72 w 429"/>
                <a:gd name="T59" fmla="*/ 22 h 209"/>
                <a:gd name="T60" fmla="*/ 52 w 429"/>
                <a:gd name="T61" fmla="*/ 77 h 209"/>
                <a:gd name="T62" fmla="*/ 49 w 429"/>
                <a:gd name="T63" fmla="*/ 23 h 209"/>
                <a:gd name="T64" fmla="*/ 52 w 429"/>
                <a:gd name="T65" fmla="*/ 9 h 209"/>
                <a:gd name="T66" fmla="*/ 33 w 429"/>
                <a:gd name="T67" fmla="*/ 9 h 209"/>
                <a:gd name="T68" fmla="*/ 25 w 429"/>
                <a:gd name="T69" fmla="*/ 14 h 209"/>
                <a:gd name="T70" fmla="*/ 4 w 429"/>
                <a:gd name="T71" fmla="*/ 101 h 209"/>
                <a:gd name="T72" fmla="*/ 79 w 429"/>
                <a:gd name="T73" fmla="*/ 146 h 209"/>
                <a:gd name="T74" fmla="*/ 306 w 429"/>
                <a:gd name="T75" fmla="*/ 146 h 209"/>
                <a:gd name="T76" fmla="*/ 383 w 429"/>
                <a:gd name="T77" fmla="*/ 112 h 209"/>
                <a:gd name="T78" fmla="*/ 392 w 429"/>
                <a:gd name="T79" fmla="*/ 104 h 209"/>
                <a:gd name="T80" fmla="*/ 422 w 429"/>
                <a:gd name="T81" fmla="*/ 53 h 209"/>
                <a:gd name="T82" fmla="*/ 394 w 429"/>
                <a:gd name="T83" fmla="*/ 112 h 209"/>
                <a:gd name="T84" fmla="*/ 392 w 429"/>
                <a:gd name="T85" fmla="*/ 113 h 209"/>
                <a:gd name="T86" fmla="*/ 383 w 429"/>
                <a:gd name="T87" fmla="*/ 121 h 209"/>
                <a:gd name="T88" fmla="*/ 377 w 429"/>
                <a:gd name="T89" fmla="*/ 192 h 209"/>
                <a:gd name="T90" fmla="*/ 391 w 429"/>
                <a:gd name="T91" fmla="*/ 209 h 209"/>
                <a:gd name="T92" fmla="*/ 407 w 429"/>
                <a:gd name="T93" fmla="*/ 173 h 209"/>
                <a:gd name="T94" fmla="*/ 410 w 429"/>
                <a:gd name="T95" fmla="*/ 173 h 209"/>
                <a:gd name="T96" fmla="*/ 427 w 429"/>
                <a:gd name="T97" fmla="*/ 33 h 209"/>
                <a:gd name="T98" fmla="*/ 184 w 429"/>
                <a:gd name="T99" fmla="*/ 80 h 209"/>
                <a:gd name="T100" fmla="*/ 178 w 429"/>
                <a:gd name="T101" fmla="*/ 74 h 209"/>
                <a:gd name="T102" fmla="*/ 184 w 429"/>
                <a:gd name="T103" fmla="*/ 68 h 209"/>
                <a:gd name="T104" fmla="*/ 191 w 429"/>
                <a:gd name="T105" fmla="*/ 74 h 209"/>
                <a:gd name="T106" fmla="*/ 184 w 429"/>
                <a:gd name="T107" fmla="*/ 80 h 209"/>
                <a:gd name="T108" fmla="*/ 273 w 429"/>
                <a:gd name="T109" fmla="*/ 56 h 209"/>
                <a:gd name="T110" fmla="*/ 83 w 429"/>
                <a:gd name="T111" fmla="*/ 109 h 209"/>
                <a:gd name="T112" fmla="*/ 93 w 429"/>
                <a:gd name="T113" fmla="*/ 9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9" h="209">
                  <a:moveTo>
                    <a:pt x="416" y="22"/>
                  </a:moveTo>
                  <a:lnTo>
                    <a:pt x="416" y="22"/>
                  </a:lnTo>
                  <a:lnTo>
                    <a:pt x="411" y="19"/>
                  </a:lnTo>
                  <a:lnTo>
                    <a:pt x="413" y="25"/>
                  </a:lnTo>
                  <a:lnTo>
                    <a:pt x="413" y="25"/>
                  </a:lnTo>
                  <a:lnTo>
                    <a:pt x="408" y="27"/>
                  </a:lnTo>
                  <a:lnTo>
                    <a:pt x="405" y="28"/>
                  </a:lnTo>
                  <a:lnTo>
                    <a:pt x="402" y="31"/>
                  </a:lnTo>
                  <a:lnTo>
                    <a:pt x="399" y="36"/>
                  </a:lnTo>
                  <a:lnTo>
                    <a:pt x="381" y="63"/>
                  </a:lnTo>
                  <a:lnTo>
                    <a:pt x="394" y="28"/>
                  </a:lnTo>
                  <a:lnTo>
                    <a:pt x="396" y="27"/>
                  </a:lnTo>
                  <a:lnTo>
                    <a:pt x="397" y="17"/>
                  </a:lnTo>
                  <a:lnTo>
                    <a:pt x="392" y="14"/>
                  </a:lnTo>
                  <a:lnTo>
                    <a:pt x="386" y="23"/>
                  </a:lnTo>
                  <a:lnTo>
                    <a:pt x="388" y="27"/>
                  </a:lnTo>
                  <a:lnTo>
                    <a:pt x="373" y="60"/>
                  </a:lnTo>
                  <a:lnTo>
                    <a:pt x="377" y="33"/>
                  </a:lnTo>
                  <a:lnTo>
                    <a:pt x="385" y="23"/>
                  </a:lnTo>
                  <a:lnTo>
                    <a:pt x="380" y="15"/>
                  </a:lnTo>
                  <a:lnTo>
                    <a:pt x="386" y="11"/>
                  </a:lnTo>
                  <a:lnTo>
                    <a:pt x="386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5" y="11"/>
                  </a:lnTo>
                  <a:lnTo>
                    <a:pt x="380" y="11"/>
                  </a:lnTo>
                  <a:lnTo>
                    <a:pt x="375" y="12"/>
                  </a:lnTo>
                  <a:lnTo>
                    <a:pt x="339" y="45"/>
                  </a:lnTo>
                  <a:lnTo>
                    <a:pt x="337" y="45"/>
                  </a:lnTo>
                  <a:lnTo>
                    <a:pt x="325" y="44"/>
                  </a:lnTo>
                  <a:lnTo>
                    <a:pt x="304" y="44"/>
                  </a:lnTo>
                  <a:lnTo>
                    <a:pt x="277" y="9"/>
                  </a:lnTo>
                  <a:lnTo>
                    <a:pt x="277" y="9"/>
                  </a:lnTo>
                  <a:lnTo>
                    <a:pt x="271" y="6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65" y="4"/>
                  </a:lnTo>
                  <a:lnTo>
                    <a:pt x="252" y="3"/>
                  </a:lnTo>
                  <a:lnTo>
                    <a:pt x="252" y="3"/>
                  </a:lnTo>
                  <a:lnTo>
                    <a:pt x="263" y="12"/>
                  </a:lnTo>
                  <a:lnTo>
                    <a:pt x="250" y="19"/>
                  </a:lnTo>
                  <a:lnTo>
                    <a:pt x="257" y="28"/>
                  </a:lnTo>
                  <a:lnTo>
                    <a:pt x="241" y="64"/>
                  </a:lnTo>
                  <a:lnTo>
                    <a:pt x="238" y="14"/>
                  </a:lnTo>
                  <a:lnTo>
                    <a:pt x="239" y="12"/>
                  </a:lnTo>
                  <a:lnTo>
                    <a:pt x="236" y="0"/>
                  </a:lnTo>
                  <a:lnTo>
                    <a:pt x="227" y="0"/>
                  </a:lnTo>
                  <a:lnTo>
                    <a:pt x="224" y="12"/>
                  </a:lnTo>
                  <a:lnTo>
                    <a:pt x="225" y="14"/>
                  </a:lnTo>
                  <a:lnTo>
                    <a:pt x="225" y="38"/>
                  </a:lnTo>
                  <a:lnTo>
                    <a:pt x="228" y="38"/>
                  </a:lnTo>
                  <a:lnTo>
                    <a:pt x="228" y="38"/>
                  </a:lnTo>
                  <a:lnTo>
                    <a:pt x="230" y="38"/>
                  </a:lnTo>
                  <a:lnTo>
                    <a:pt x="233" y="39"/>
                  </a:lnTo>
                  <a:lnTo>
                    <a:pt x="233" y="41"/>
                  </a:lnTo>
                  <a:lnTo>
                    <a:pt x="235" y="44"/>
                  </a:lnTo>
                  <a:lnTo>
                    <a:pt x="235" y="82"/>
                  </a:lnTo>
                  <a:lnTo>
                    <a:pt x="230" y="83"/>
                  </a:lnTo>
                  <a:lnTo>
                    <a:pt x="230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8" y="42"/>
                  </a:lnTo>
                  <a:lnTo>
                    <a:pt x="142" y="42"/>
                  </a:lnTo>
                  <a:lnTo>
                    <a:pt x="142" y="42"/>
                  </a:lnTo>
                  <a:lnTo>
                    <a:pt x="140" y="42"/>
                  </a:lnTo>
                  <a:lnTo>
                    <a:pt x="140" y="44"/>
                  </a:lnTo>
                  <a:lnTo>
                    <a:pt x="140" y="104"/>
                  </a:lnTo>
                  <a:lnTo>
                    <a:pt x="140" y="104"/>
                  </a:lnTo>
                  <a:lnTo>
                    <a:pt x="140" y="105"/>
                  </a:lnTo>
                  <a:lnTo>
                    <a:pt x="142" y="105"/>
                  </a:lnTo>
                  <a:lnTo>
                    <a:pt x="228" y="105"/>
                  </a:lnTo>
                  <a:lnTo>
                    <a:pt x="228" y="105"/>
                  </a:lnTo>
                  <a:lnTo>
                    <a:pt x="228" y="105"/>
                  </a:lnTo>
                  <a:lnTo>
                    <a:pt x="230" y="104"/>
                  </a:lnTo>
                  <a:lnTo>
                    <a:pt x="230" y="83"/>
                  </a:lnTo>
                  <a:lnTo>
                    <a:pt x="238" y="83"/>
                  </a:lnTo>
                  <a:lnTo>
                    <a:pt x="252" y="83"/>
                  </a:lnTo>
                  <a:lnTo>
                    <a:pt x="252" y="83"/>
                  </a:lnTo>
                  <a:lnTo>
                    <a:pt x="254" y="83"/>
                  </a:lnTo>
                  <a:lnTo>
                    <a:pt x="258" y="83"/>
                  </a:lnTo>
                  <a:lnTo>
                    <a:pt x="258" y="83"/>
                  </a:lnTo>
                  <a:lnTo>
                    <a:pt x="260" y="96"/>
                  </a:lnTo>
                  <a:lnTo>
                    <a:pt x="288" y="90"/>
                  </a:lnTo>
                  <a:lnTo>
                    <a:pt x="301" y="88"/>
                  </a:lnTo>
                  <a:lnTo>
                    <a:pt x="306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10" y="79"/>
                  </a:lnTo>
                  <a:lnTo>
                    <a:pt x="323" y="77"/>
                  </a:lnTo>
                  <a:lnTo>
                    <a:pt x="336" y="77"/>
                  </a:lnTo>
                  <a:lnTo>
                    <a:pt x="342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44" y="77"/>
                  </a:lnTo>
                  <a:lnTo>
                    <a:pt x="355" y="74"/>
                  </a:lnTo>
                  <a:lnTo>
                    <a:pt x="355" y="74"/>
                  </a:lnTo>
                  <a:lnTo>
                    <a:pt x="355" y="72"/>
                  </a:lnTo>
                  <a:lnTo>
                    <a:pt x="355" y="72"/>
                  </a:lnTo>
                  <a:lnTo>
                    <a:pt x="356" y="72"/>
                  </a:lnTo>
                  <a:lnTo>
                    <a:pt x="359" y="69"/>
                  </a:lnTo>
                  <a:lnTo>
                    <a:pt x="362" y="66"/>
                  </a:lnTo>
                  <a:lnTo>
                    <a:pt x="362" y="66"/>
                  </a:lnTo>
                  <a:lnTo>
                    <a:pt x="355" y="86"/>
                  </a:lnTo>
                  <a:lnTo>
                    <a:pt x="317" y="97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255" y="102"/>
                  </a:lnTo>
                  <a:lnTo>
                    <a:pt x="254" y="96"/>
                  </a:lnTo>
                  <a:lnTo>
                    <a:pt x="254" y="96"/>
                  </a:lnTo>
                  <a:lnTo>
                    <a:pt x="254" y="93"/>
                  </a:lnTo>
                  <a:lnTo>
                    <a:pt x="233" y="109"/>
                  </a:lnTo>
                  <a:lnTo>
                    <a:pt x="233" y="109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28" y="112"/>
                  </a:lnTo>
                  <a:lnTo>
                    <a:pt x="142" y="112"/>
                  </a:lnTo>
                  <a:lnTo>
                    <a:pt x="142" y="112"/>
                  </a:lnTo>
                  <a:lnTo>
                    <a:pt x="138" y="110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4" y="104"/>
                  </a:lnTo>
                  <a:lnTo>
                    <a:pt x="134" y="83"/>
                  </a:lnTo>
                  <a:lnTo>
                    <a:pt x="131" y="83"/>
                  </a:lnTo>
                  <a:lnTo>
                    <a:pt x="131" y="83"/>
                  </a:lnTo>
                  <a:lnTo>
                    <a:pt x="127" y="58"/>
                  </a:lnTo>
                  <a:lnTo>
                    <a:pt x="101" y="63"/>
                  </a:lnTo>
                  <a:lnTo>
                    <a:pt x="96" y="63"/>
                  </a:lnTo>
                  <a:lnTo>
                    <a:pt x="91" y="27"/>
                  </a:lnTo>
                  <a:lnTo>
                    <a:pt x="91" y="27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88" y="19"/>
                  </a:lnTo>
                  <a:lnTo>
                    <a:pt x="86" y="15"/>
                  </a:lnTo>
                  <a:lnTo>
                    <a:pt x="86" y="15"/>
                  </a:lnTo>
                  <a:lnTo>
                    <a:pt x="82" y="15"/>
                  </a:lnTo>
                  <a:lnTo>
                    <a:pt x="86" y="23"/>
                  </a:lnTo>
                  <a:lnTo>
                    <a:pt x="77" y="28"/>
                  </a:lnTo>
                  <a:lnTo>
                    <a:pt x="80" y="39"/>
                  </a:lnTo>
                  <a:lnTo>
                    <a:pt x="64" y="72"/>
                  </a:lnTo>
                  <a:lnTo>
                    <a:pt x="69" y="23"/>
                  </a:lnTo>
                  <a:lnTo>
                    <a:pt x="72" y="22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60" y="20"/>
                  </a:lnTo>
                  <a:lnTo>
                    <a:pt x="61" y="22"/>
                  </a:lnTo>
                  <a:lnTo>
                    <a:pt x="52" y="77"/>
                  </a:lnTo>
                  <a:lnTo>
                    <a:pt x="45" y="38"/>
                  </a:lnTo>
                  <a:lnTo>
                    <a:pt x="47" y="34"/>
                  </a:lnTo>
                  <a:lnTo>
                    <a:pt x="52" y="27"/>
                  </a:lnTo>
                  <a:lnTo>
                    <a:pt x="49" y="23"/>
                  </a:lnTo>
                  <a:lnTo>
                    <a:pt x="49" y="23"/>
                  </a:lnTo>
                  <a:lnTo>
                    <a:pt x="49" y="19"/>
                  </a:lnTo>
                  <a:lnTo>
                    <a:pt x="47" y="15"/>
                  </a:lnTo>
                  <a:lnTo>
                    <a:pt x="52" y="11"/>
                  </a:lnTo>
                  <a:lnTo>
                    <a:pt x="52" y="9"/>
                  </a:lnTo>
                  <a:lnTo>
                    <a:pt x="52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28" y="11"/>
                  </a:lnTo>
                  <a:lnTo>
                    <a:pt x="25" y="14"/>
                  </a:lnTo>
                  <a:lnTo>
                    <a:pt x="22" y="19"/>
                  </a:lnTo>
                  <a:lnTo>
                    <a:pt x="20" y="23"/>
                  </a:lnTo>
                  <a:lnTo>
                    <a:pt x="6" y="58"/>
                  </a:lnTo>
                  <a:lnTo>
                    <a:pt x="0" y="77"/>
                  </a:lnTo>
                  <a:lnTo>
                    <a:pt x="4" y="101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8" y="104"/>
                  </a:lnTo>
                  <a:lnTo>
                    <a:pt x="15" y="109"/>
                  </a:lnTo>
                  <a:lnTo>
                    <a:pt x="79" y="146"/>
                  </a:lnTo>
                  <a:lnTo>
                    <a:pt x="68" y="164"/>
                  </a:lnTo>
                  <a:lnTo>
                    <a:pt x="361" y="164"/>
                  </a:lnTo>
                  <a:lnTo>
                    <a:pt x="342" y="135"/>
                  </a:lnTo>
                  <a:lnTo>
                    <a:pt x="306" y="146"/>
                  </a:lnTo>
                  <a:lnTo>
                    <a:pt x="306" y="146"/>
                  </a:lnTo>
                  <a:lnTo>
                    <a:pt x="303" y="137"/>
                  </a:lnTo>
                  <a:lnTo>
                    <a:pt x="373" y="115"/>
                  </a:lnTo>
                  <a:lnTo>
                    <a:pt x="381" y="113"/>
                  </a:lnTo>
                  <a:lnTo>
                    <a:pt x="383" y="112"/>
                  </a:lnTo>
                  <a:lnTo>
                    <a:pt x="383" y="112"/>
                  </a:lnTo>
                  <a:lnTo>
                    <a:pt x="385" y="112"/>
                  </a:lnTo>
                  <a:lnTo>
                    <a:pt x="385" y="112"/>
                  </a:lnTo>
                  <a:lnTo>
                    <a:pt x="392" y="105"/>
                  </a:lnTo>
                  <a:lnTo>
                    <a:pt x="392" y="105"/>
                  </a:lnTo>
                  <a:lnTo>
                    <a:pt x="392" y="104"/>
                  </a:lnTo>
                  <a:lnTo>
                    <a:pt x="394" y="104"/>
                  </a:lnTo>
                  <a:lnTo>
                    <a:pt x="394" y="102"/>
                  </a:lnTo>
                  <a:lnTo>
                    <a:pt x="397" y="99"/>
                  </a:lnTo>
                  <a:lnTo>
                    <a:pt x="405" y="82"/>
                  </a:lnTo>
                  <a:lnTo>
                    <a:pt x="422" y="53"/>
                  </a:lnTo>
                  <a:lnTo>
                    <a:pt x="422" y="53"/>
                  </a:lnTo>
                  <a:lnTo>
                    <a:pt x="419" y="58"/>
                  </a:lnTo>
                  <a:lnTo>
                    <a:pt x="403" y="91"/>
                  </a:lnTo>
                  <a:lnTo>
                    <a:pt x="396" y="107"/>
                  </a:lnTo>
                  <a:lnTo>
                    <a:pt x="394" y="112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92" y="113"/>
                  </a:lnTo>
                  <a:lnTo>
                    <a:pt x="385" y="121"/>
                  </a:lnTo>
                  <a:lnTo>
                    <a:pt x="383" y="121"/>
                  </a:lnTo>
                  <a:lnTo>
                    <a:pt x="375" y="124"/>
                  </a:lnTo>
                  <a:lnTo>
                    <a:pt x="350" y="132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7" y="192"/>
                  </a:lnTo>
                  <a:lnTo>
                    <a:pt x="362" y="192"/>
                  </a:lnTo>
                  <a:lnTo>
                    <a:pt x="362" y="209"/>
                  </a:lnTo>
                  <a:lnTo>
                    <a:pt x="388" y="209"/>
                  </a:lnTo>
                  <a:lnTo>
                    <a:pt x="388" y="209"/>
                  </a:lnTo>
                  <a:lnTo>
                    <a:pt x="391" y="209"/>
                  </a:lnTo>
                  <a:lnTo>
                    <a:pt x="396" y="208"/>
                  </a:lnTo>
                  <a:lnTo>
                    <a:pt x="400" y="202"/>
                  </a:lnTo>
                  <a:lnTo>
                    <a:pt x="405" y="194"/>
                  </a:lnTo>
                  <a:lnTo>
                    <a:pt x="407" y="184"/>
                  </a:lnTo>
                  <a:lnTo>
                    <a:pt x="407" y="173"/>
                  </a:lnTo>
                  <a:lnTo>
                    <a:pt x="407" y="173"/>
                  </a:lnTo>
                  <a:lnTo>
                    <a:pt x="410" y="175"/>
                  </a:lnTo>
                  <a:lnTo>
                    <a:pt x="410" y="175"/>
                  </a:lnTo>
                  <a:lnTo>
                    <a:pt x="410" y="173"/>
                  </a:lnTo>
                  <a:lnTo>
                    <a:pt x="410" y="173"/>
                  </a:lnTo>
                  <a:lnTo>
                    <a:pt x="418" y="140"/>
                  </a:lnTo>
                  <a:lnTo>
                    <a:pt x="422" y="105"/>
                  </a:lnTo>
                  <a:lnTo>
                    <a:pt x="429" y="38"/>
                  </a:lnTo>
                  <a:lnTo>
                    <a:pt x="429" y="38"/>
                  </a:lnTo>
                  <a:lnTo>
                    <a:pt x="427" y="33"/>
                  </a:lnTo>
                  <a:lnTo>
                    <a:pt x="422" y="28"/>
                  </a:lnTo>
                  <a:lnTo>
                    <a:pt x="416" y="22"/>
                  </a:lnTo>
                  <a:lnTo>
                    <a:pt x="416" y="22"/>
                  </a:lnTo>
                  <a:close/>
                  <a:moveTo>
                    <a:pt x="184" y="80"/>
                  </a:moveTo>
                  <a:lnTo>
                    <a:pt x="184" y="80"/>
                  </a:lnTo>
                  <a:lnTo>
                    <a:pt x="183" y="80"/>
                  </a:lnTo>
                  <a:lnTo>
                    <a:pt x="179" y="79"/>
                  </a:lnTo>
                  <a:lnTo>
                    <a:pt x="179" y="75"/>
                  </a:lnTo>
                  <a:lnTo>
                    <a:pt x="178" y="74"/>
                  </a:lnTo>
                  <a:lnTo>
                    <a:pt x="178" y="74"/>
                  </a:lnTo>
                  <a:lnTo>
                    <a:pt x="179" y="71"/>
                  </a:lnTo>
                  <a:lnTo>
                    <a:pt x="179" y="69"/>
                  </a:lnTo>
                  <a:lnTo>
                    <a:pt x="183" y="68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7" y="68"/>
                  </a:lnTo>
                  <a:lnTo>
                    <a:pt x="189" y="69"/>
                  </a:lnTo>
                  <a:lnTo>
                    <a:pt x="191" y="71"/>
                  </a:lnTo>
                  <a:lnTo>
                    <a:pt x="191" y="74"/>
                  </a:lnTo>
                  <a:lnTo>
                    <a:pt x="191" y="74"/>
                  </a:lnTo>
                  <a:lnTo>
                    <a:pt x="191" y="75"/>
                  </a:lnTo>
                  <a:lnTo>
                    <a:pt x="189" y="79"/>
                  </a:lnTo>
                  <a:lnTo>
                    <a:pt x="187" y="80"/>
                  </a:lnTo>
                  <a:lnTo>
                    <a:pt x="184" y="80"/>
                  </a:lnTo>
                  <a:lnTo>
                    <a:pt x="184" y="80"/>
                  </a:lnTo>
                  <a:close/>
                  <a:moveTo>
                    <a:pt x="257" y="61"/>
                  </a:moveTo>
                  <a:lnTo>
                    <a:pt x="257" y="61"/>
                  </a:lnTo>
                  <a:lnTo>
                    <a:pt x="255" y="58"/>
                  </a:lnTo>
                  <a:lnTo>
                    <a:pt x="273" y="56"/>
                  </a:lnTo>
                  <a:lnTo>
                    <a:pt x="273" y="56"/>
                  </a:lnTo>
                  <a:lnTo>
                    <a:pt x="273" y="53"/>
                  </a:lnTo>
                  <a:lnTo>
                    <a:pt x="276" y="58"/>
                  </a:lnTo>
                  <a:lnTo>
                    <a:pt x="257" y="61"/>
                  </a:lnTo>
                  <a:close/>
                  <a:moveTo>
                    <a:pt x="83" y="109"/>
                  </a:moveTo>
                  <a:lnTo>
                    <a:pt x="83" y="109"/>
                  </a:lnTo>
                  <a:lnTo>
                    <a:pt x="85" y="101"/>
                  </a:lnTo>
                  <a:lnTo>
                    <a:pt x="85" y="101"/>
                  </a:lnTo>
                  <a:lnTo>
                    <a:pt x="85" y="99"/>
                  </a:lnTo>
                  <a:lnTo>
                    <a:pt x="86" y="99"/>
                  </a:lnTo>
                  <a:lnTo>
                    <a:pt x="93" y="97"/>
                  </a:lnTo>
                  <a:lnTo>
                    <a:pt x="105" y="96"/>
                  </a:lnTo>
                  <a:lnTo>
                    <a:pt x="112" y="96"/>
                  </a:lnTo>
                  <a:lnTo>
                    <a:pt x="97" y="116"/>
                  </a:lnTo>
                  <a:lnTo>
                    <a:pt x="83" y="109"/>
                  </a:lnTo>
                  <a:close/>
                </a:path>
              </a:pathLst>
            </a:custGeom>
            <a:solidFill>
              <a:srgbClr val="424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79759" y="1414691"/>
            <a:ext cx="1705838" cy="1256285"/>
            <a:chOff x="3763946" y="4079988"/>
            <a:chExt cx="1705838" cy="1256285"/>
          </a:xfrm>
        </p:grpSpPr>
        <p:grpSp>
          <p:nvGrpSpPr>
            <p:cNvPr id="14" name="Group 1173"/>
            <p:cNvGrpSpPr/>
            <p:nvPr/>
          </p:nvGrpSpPr>
          <p:grpSpPr>
            <a:xfrm>
              <a:off x="3763946" y="4079988"/>
              <a:ext cx="569666" cy="617793"/>
              <a:chOff x="2530475" y="2533650"/>
              <a:chExt cx="1244600" cy="1244601"/>
            </a:xfrm>
          </p:grpSpPr>
          <p:sp>
            <p:nvSpPr>
              <p:cNvPr id="15" name="Freeform 54"/>
              <p:cNvSpPr/>
              <p:nvPr/>
            </p:nvSpPr>
            <p:spPr bwMode="auto">
              <a:xfrm>
                <a:off x="2874963" y="2533650"/>
                <a:ext cx="555625" cy="555625"/>
              </a:xfrm>
              <a:custGeom>
                <a:avLst/>
                <a:gdLst/>
                <a:ahLst/>
                <a:cxnLst>
                  <a:cxn ang="0">
                    <a:pos x="369" y="701"/>
                  </a:cxn>
                  <a:cxn ang="0">
                    <a:pos x="421" y="694"/>
                  </a:cxn>
                  <a:cxn ang="0">
                    <a:pos x="470" y="680"/>
                  </a:cxn>
                  <a:cxn ang="0">
                    <a:pos x="517" y="658"/>
                  </a:cxn>
                  <a:cxn ang="0">
                    <a:pos x="560" y="631"/>
                  </a:cxn>
                  <a:cxn ang="0">
                    <a:pos x="598" y="598"/>
                  </a:cxn>
                  <a:cxn ang="0">
                    <a:pos x="631" y="561"/>
                  </a:cxn>
                  <a:cxn ang="0">
                    <a:pos x="658" y="517"/>
                  </a:cxn>
                  <a:cxn ang="0">
                    <a:pos x="680" y="472"/>
                  </a:cxn>
                  <a:cxn ang="0">
                    <a:pos x="694" y="422"/>
                  </a:cxn>
                  <a:cxn ang="0">
                    <a:pos x="701" y="369"/>
                  </a:cxn>
                  <a:cxn ang="0">
                    <a:pos x="701" y="333"/>
                  </a:cxn>
                  <a:cxn ang="0">
                    <a:pos x="694" y="280"/>
                  </a:cxn>
                  <a:cxn ang="0">
                    <a:pos x="680" y="230"/>
                  </a:cxn>
                  <a:cxn ang="0">
                    <a:pos x="658" y="184"/>
                  </a:cxn>
                  <a:cxn ang="0">
                    <a:pos x="631" y="140"/>
                  </a:cxn>
                  <a:cxn ang="0">
                    <a:pos x="598" y="103"/>
                  </a:cxn>
                  <a:cxn ang="0">
                    <a:pos x="560" y="70"/>
                  </a:cxn>
                  <a:cxn ang="0">
                    <a:pos x="517" y="43"/>
                  </a:cxn>
                  <a:cxn ang="0">
                    <a:pos x="470" y="21"/>
                  </a:cxn>
                  <a:cxn ang="0">
                    <a:pos x="421" y="8"/>
                  </a:cxn>
                  <a:cxn ang="0">
                    <a:pos x="369" y="0"/>
                  </a:cxn>
                  <a:cxn ang="0">
                    <a:pos x="332" y="0"/>
                  </a:cxn>
                  <a:cxn ang="0">
                    <a:pos x="280" y="8"/>
                  </a:cxn>
                  <a:cxn ang="0">
                    <a:pos x="230" y="21"/>
                  </a:cxn>
                  <a:cxn ang="0">
                    <a:pos x="183" y="43"/>
                  </a:cxn>
                  <a:cxn ang="0">
                    <a:pos x="140" y="70"/>
                  </a:cxn>
                  <a:cxn ang="0">
                    <a:pos x="103" y="103"/>
                  </a:cxn>
                  <a:cxn ang="0">
                    <a:pos x="70" y="140"/>
                  </a:cxn>
                  <a:cxn ang="0">
                    <a:pos x="42" y="184"/>
                  </a:cxn>
                  <a:cxn ang="0">
                    <a:pos x="21" y="230"/>
                  </a:cxn>
                  <a:cxn ang="0">
                    <a:pos x="7" y="280"/>
                  </a:cxn>
                  <a:cxn ang="0">
                    <a:pos x="0" y="333"/>
                  </a:cxn>
                  <a:cxn ang="0">
                    <a:pos x="0" y="369"/>
                  </a:cxn>
                  <a:cxn ang="0">
                    <a:pos x="7" y="422"/>
                  </a:cxn>
                  <a:cxn ang="0">
                    <a:pos x="21" y="472"/>
                  </a:cxn>
                  <a:cxn ang="0">
                    <a:pos x="42" y="517"/>
                  </a:cxn>
                  <a:cxn ang="0">
                    <a:pos x="70" y="561"/>
                  </a:cxn>
                  <a:cxn ang="0">
                    <a:pos x="103" y="598"/>
                  </a:cxn>
                  <a:cxn ang="0">
                    <a:pos x="140" y="631"/>
                  </a:cxn>
                  <a:cxn ang="0">
                    <a:pos x="183" y="658"/>
                  </a:cxn>
                  <a:cxn ang="0">
                    <a:pos x="230" y="680"/>
                  </a:cxn>
                  <a:cxn ang="0">
                    <a:pos x="280" y="694"/>
                  </a:cxn>
                  <a:cxn ang="0">
                    <a:pos x="332" y="701"/>
                  </a:cxn>
                </a:cxnLst>
                <a:rect l="0" t="0" r="r" b="b"/>
                <a:pathLst>
                  <a:path w="701" h="701">
                    <a:moveTo>
                      <a:pt x="350" y="701"/>
                    </a:moveTo>
                    <a:lnTo>
                      <a:pt x="350" y="701"/>
                    </a:lnTo>
                    <a:lnTo>
                      <a:pt x="369" y="701"/>
                    </a:lnTo>
                    <a:lnTo>
                      <a:pt x="386" y="699"/>
                    </a:lnTo>
                    <a:lnTo>
                      <a:pt x="404" y="697"/>
                    </a:lnTo>
                    <a:lnTo>
                      <a:pt x="421" y="694"/>
                    </a:lnTo>
                    <a:lnTo>
                      <a:pt x="438" y="691"/>
                    </a:lnTo>
                    <a:lnTo>
                      <a:pt x="455" y="685"/>
                    </a:lnTo>
                    <a:lnTo>
                      <a:pt x="470" y="680"/>
                    </a:lnTo>
                    <a:lnTo>
                      <a:pt x="487" y="674"/>
                    </a:lnTo>
                    <a:lnTo>
                      <a:pt x="503" y="667"/>
                    </a:lnTo>
                    <a:lnTo>
                      <a:pt x="517" y="658"/>
                    </a:lnTo>
                    <a:lnTo>
                      <a:pt x="532" y="650"/>
                    </a:lnTo>
                    <a:lnTo>
                      <a:pt x="546" y="642"/>
                    </a:lnTo>
                    <a:lnTo>
                      <a:pt x="560" y="631"/>
                    </a:lnTo>
                    <a:lnTo>
                      <a:pt x="573" y="621"/>
                    </a:lnTo>
                    <a:lnTo>
                      <a:pt x="586" y="610"/>
                    </a:lnTo>
                    <a:lnTo>
                      <a:pt x="598" y="598"/>
                    </a:lnTo>
                    <a:lnTo>
                      <a:pt x="610" y="587"/>
                    </a:lnTo>
                    <a:lnTo>
                      <a:pt x="621" y="573"/>
                    </a:lnTo>
                    <a:lnTo>
                      <a:pt x="631" y="561"/>
                    </a:lnTo>
                    <a:lnTo>
                      <a:pt x="641" y="546"/>
                    </a:lnTo>
                    <a:lnTo>
                      <a:pt x="650" y="533"/>
                    </a:lnTo>
                    <a:lnTo>
                      <a:pt x="658" y="517"/>
                    </a:lnTo>
                    <a:lnTo>
                      <a:pt x="667" y="503"/>
                    </a:lnTo>
                    <a:lnTo>
                      <a:pt x="673" y="487"/>
                    </a:lnTo>
                    <a:lnTo>
                      <a:pt x="680" y="472"/>
                    </a:lnTo>
                    <a:lnTo>
                      <a:pt x="685" y="455"/>
                    </a:lnTo>
                    <a:lnTo>
                      <a:pt x="690" y="438"/>
                    </a:lnTo>
                    <a:lnTo>
                      <a:pt x="694" y="422"/>
                    </a:lnTo>
                    <a:lnTo>
                      <a:pt x="697" y="404"/>
                    </a:lnTo>
                    <a:lnTo>
                      <a:pt x="699" y="386"/>
                    </a:lnTo>
                    <a:lnTo>
                      <a:pt x="701" y="369"/>
                    </a:lnTo>
                    <a:lnTo>
                      <a:pt x="701" y="350"/>
                    </a:lnTo>
                    <a:lnTo>
                      <a:pt x="701" y="350"/>
                    </a:lnTo>
                    <a:lnTo>
                      <a:pt x="701" y="333"/>
                    </a:lnTo>
                    <a:lnTo>
                      <a:pt x="699" y="315"/>
                    </a:lnTo>
                    <a:lnTo>
                      <a:pt x="697" y="297"/>
                    </a:lnTo>
                    <a:lnTo>
                      <a:pt x="694" y="280"/>
                    </a:lnTo>
                    <a:lnTo>
                      <a:pt x="690" y="263"/>
                    </a:lnTo>
                    <a:lnTo>
                      <a:pt x="685" y="246"/>
                    </a:lnTo>
                    <a:lnTo>
                      <a:pt x="680" y="230"/>
                    </a:lnTo>
                    <a:lnTo>
                      <a:pt x="673" y="214"/>
                    </a:lnTo>
                    <a:lnTo>
                      <a:pt x="667" y="199"/>
                    </a:lnTo>
                    <a:lnTo>
                      <a:pt x="658" y="184"/>
                    </a:lnTo>
                    <a:lnTo>
                      <a:pt x="650" y="169"/>
                    </a:lnTo>
                    <a:lnTo>
                      <a:pt x="641" y="155"/>
                    </a:lnTo>
                    <a:lnTo>
                      <a:pt x="631" y="140"/>
                    </a:lnTo>
                    <a:lnTo>
                      <a:pt x="621" y="128"/>
                    </a:lnTo>
                    <a:lnTo>
                      <a:pt x="610" y="115"/>
                    </a:lnTo>
                    <a:lnTo>
                      <a:pt x="598" y="103"/>
                    </a:lnTo>
                    <a:lnTo>
                      <a:pt x="586" y="92"/>
                    </a:lnTo>
                    <a:lnTo>
                      <a:pt x="573" y="80"/>
                    </a:lnTo>
                    <a:lnTo>
                      <a:pt x="560" y="70"/>
                    </a:lnTo>
                    <a:lnTo>
                      <a:pt x="546" y="60"/>
                    </a:lnTo>
                    <a:lnTo>
                      <a:pt x="532" y="51"/>
                    </a:lnTo>
                    <a:lnTo>
                      <a:pt x="517" y="43"/>
                    </a:lnTo>
                    <a:lnTo>
                      <a:pt x="503" y="35"/>
                    </a:lnTo>
                    <a:lnTo>
                      <a:pt x="487" y="27"/>
                    </a:lnTo>
                    <a:lnTo>
                      <a:pt x="470" y="21"/>
                    </a:lnTo>
                    <a:lnTo>
                      <a:pt x="455" y="16"/>
                    </a:lnTo>
                    <a:lnTo>
                      <a:pt x="438" y="11"/>
                    </a:lnTo>
                    <a:lnTo>
                      <a:pt x="421" y="8"/>
                    </a:lnTo>
                    <a:lnTo>
                      <a:pt x="404" y="5"/>
                    </a:lnTo>
                    <a:lnTo>
                      <a:pt x="386" y="2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32" y="0"/>
                    </a:lnTo>
                    <a:lnTo>
                      <a:pt x="315" y="2"/>
                    </a:lnTo>
                    <a:lnTo>
                      <a:pt x="297" y="5"/>
                    </a:lnTo>
                    <a:lnTo>
                      <a:pt x="280" y="8"/>
                    </a:lnTo>
                    <a:lnTo>
                      <a:pt x="263" y="11"/>
                    </a:lnTo>
                    <a:lnTo>
                      <a:pt x="246" y="16"/>
                    </a:lnTo>
                    <a:lnTo>
                      <a:pt x="230" y="21"/>
                    </a:lnTo>
                    <a:lnTo>
                      <a:pt x="214" y="27"/>
                    </a:lnTo>
                    <a:lnTo>
                      <a:pt x="199" y="35"/>
                    </a:lnTo>
                    <a:lnTo>
                      <a:pt x="183" y="43"/>
                    </a:lnTo>
                    <a:lnTo>
                      <a:pt x="168" y="51"/>
                    </a:lnTo>
                    <a:lnTo>
                      <a:pt x="155" y="60"/>
                    </a:lnTo>
                    <a:lnTo>
                      <a:pt x="140" y="70"/>
                    </a:lnTo>
                    <a:lnTo>
                      <a:pt x="128" y="80"/>
                    </a:lnTo>
                    <a:lnTo>
                      <a:pt x="114" y="92"/>
                    </a:lnTo>
                    <a:lnTo>
                      <a:pt x="103" y="103"/>
                    </a:lnTo>
                    <a:lnTo>
                      <a:pt x="91" y="115"/>
                    </a:lnTo>
                    <a:lnTo>
                      <a:pt x="80" y="128"/>
                    </a:lnTo>
                    <a:lnTo>
                      <a:pt x="70" y="140"/>
                    </a:lnTo>
                    <a:lnTo>
                      <a:pt x="59" y="155"/>
                    </a:lnTo>
                    <a:lnTo>
                      <a:pt x="51" y="169"/>
                    </a:lnTo>
                    <a:lnTo>
                      <a:pt x="42" y="184"/>
                    </a:lnTo>
                    <a:lnTo>
                      <a:pt x="35" y="199"/>
                    </a:lnTo>
                    <a:lnTo>
                      <a:pt x="27" y="214"/>
                    </a:lnTo>
                    <a:lnTo>
                      <a:pt x="21" y="230"/>
                    </a:lnTo>
                    <a:lnTo>
                      <a:pt x="16" y="246"/>
                    </a:lnTo>
                    <a:lnTo>
                      <a:pt x="11" y="263"/>
                    </a:lnTo>
                    <a:lnTo>
                      <a:pt x="7" y="280"/>
                    </a:lnTo>
                    <a:lnTo>
                      <a:pt x="4" y="297"/>
                    </a:lnTo>
                    <a:lnTo>
                      <a:pt x="1" y="315"/>
                    </a:lnTo>
                    <a:lnTo>
                      <a:pt x="0" y="333"/>
                    </a:lnTo>
                    <a:lnTo>
                      <a:pt x="0" y="350"/>
                    </a:lnTo>
                    <a:lnTo>
                      <a:pt x="0" y="350"/>
                    </a:lnTo>
                    <a:lnTo>
                      <a:pt x="0" y="369"/>
                    </a:lnTo>
                    <a:lnTo>
                      <a:pt x="1" y="386"/>
                    </a:lnTo>
                    <a:lnTo>
                      <a:pt x="4" y="404"/>
                    </a:lnTo>
                    <a:lnTo>
                      <a:pt x="7" y="422"/>
                    </a:lnTo>
                    <a:lnTo>
                      <a:pt x="11" y="438"/>
                    </a:lnTo>
                    <a:lnTo>
                      <a:pt x="16" y="455"/>
                    </a:lnTo>
                    <a:lnTo>
                      <a:pt x="21" y="472"/>
                    </a:lnTo>
                    <a:lnTo>
                      <a:pt x="27" y="487"/>
                    </a:lnTo>
                    <a:lnTo>
                      <a:pt x="35" y="503"/>
                    </a:lnTo>
                    <a:lnTo>
                      <a:pt x="42" y="517"/>
                    </a:lnTo>
                    <a:lnTo>
                      <a:pt x="51" y="533"/>
                    </a:lnTo>
                    <a:lnTo>
                      <a:pt x="59" y="546"/>
                    </a:lnTo>
                    <a:lnTo>
                      <a:pt x="70" y="561"/>
                    </a:lnTo>
                    <a:lnTo>
                      <a:pt x="80" y="573"/>
                    </a:lnTo>
                    <a:lnTo>
                      <a:pt x="91" y="587"/>
                    </a:lnTo>
                    <a:lnTo>
                      <a:pt x="103" y="598"/>
                    </a:lnTo>
                    <a:lnTo>
                      <a:pt x="114" y="610"/>
                    </a:lnTo>
                    <a:lnTo>
                      <a:pt x="128" y="621"/>
                    </a:lnTo>
                    <a:lnTo>
                      <a:pt x="140" y="631"/>
                    </a:lnTo>
                    <a:lnTo>
                      <a:pt x="155" y="642"/>
                    </a:lnTo>
                    <a:lnTo>
                      <a:pt x="168" y="650"/>
                    </a:lnTo>
                    <a:lnTo>
                      <a:pt x="183" y="658"/>
                    </a:lnTo>
                    <a:lnTo>
                      <a:pt x="199" y="667"/>
                    </a:lnTo>
                    <a:lnTo>
                      <a:pt x="214" y="674"/>
                    </a:lnTo>
                    <a:lnTo>
                      <a:pt x="230" y="680"/>
                    </a:lnTo>
                    <a:lnTo>
                      <a:pt x="246" y="685"/>
                    </a:lnTo>
                    <a:lnTo>
                      <a:pt x="263" y="691"/>
                    </a:lnTo>
                    <a:lnTo>
                      <a:pt x="280" y="694"/>
                    </a:lnTo>
                    <a:lnTo>
                      <a:pt x="297" y="697"/>
                    </a:lnTo>
                    <a:lnTo>
                      <a:pt x="315" y="699"/>
                    </a:lnTo>
                    <a:lnTo>
                      <a:pt x="332" y="701"/>
                    </a:lnTo>
                    <a:lnTo>
                      <a:pt x="350" y="701"/>
                    </a:lnTo>
                    <a:lnTo>
                      <a:pt x="350" y="7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6" name="Freeform 55"/>
              <p:cNvSpPr/>
              <p:nvPr/>
            </p:nvSpPr>
            <p:spPr bwMode="auto">
              <a:xfrm>
                <a:off x="2895600" y="3313113"/>
                <a:ext cx="514350" cy="330200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0" y="380"/>
                  </a:cxn>
                  <a:cxn ang="0">
                    <a:pos x="0" y="380"/>
                  </a:cxn>
                  <a:cxn ang="0">
                    <a:pos x="1" y="387"/>
                  </a:cxn>
                  <a:cxn ang="0">
                    <a:pos x="3" y="394"/>
                  </a:cxn>
                  <a:cxn ang="0">
                    <a:pos x="6" y="400"/>
                  </a:cxn>
                  <a:cxn ang="0">
                    <a:pos x="11" y="405"/>
                  </a:cxn>
                  <a:cxn ang="0">
                    <a:pos x="16" y="409"/>
                  </a:cxn>
                  <a:cxn ang="0">
                    <a:pos x="22" y="412"/>
                  </a:cxn>
                  <a:cxn ang="0">
                    <a:pos x="28" y="414"/>
                  </a:cxn>
                  <a:cxn ang="0">
                    <a:pos x="36" y="415"/>
                  </a:cxn>
                  <a:cxn ang="0">
                    <a:pos x="614" y="415"/>
                  </a:cxn>
                  <a:cxn ang="0">
                    <a:pos x="614" y="415"/>
                  </a:cxn>
                  <a:cxn ang="0">
                    <a:pos x="621" y="414"/>
                  </a:cxn>
                  <a:cxn ang="0">
                    <a:pos x="627" y="412"/>
                  </a:cxn>
                  <a:cxn ang="0">
                    <a:pos x="633" y="409"/>
                  </a:cxn>
                  <a:cxn ang="0">
                    <a:pos x="639" y="405"/>
                  </a:cxn>
                  <a:cxn ang="0">
                    <a:pos x="643" y="400"/>
                  </a:cxn>
                  <a:cxn ang="0">
                    <a:pos x="646" y="394"/>
                  </a:cxn>
                  <a:cxn ang="0">
                    <a:pos x="648" y="387"/>
                  </a:cxn>
                  <a:cxn ang="0">
                    <a:pos x="649" y="380"/>
                  </a:cxn>
                  <a:cxn ang="0">
                    <a:pos x="649" y="36"/>
                  </a:cxn>
                  <a:cxn ang="0">
                    <a:pos x="649" y="36"/>
                  </a:cxn>
                  <a:cxn ang="0">
                    <a:pos x="648" y="28"/>
                  </a:cxn>
                  <a:cxn ang="0">
                    <a:pos x="646" y="22"/>
                  </a:cxn>
                  <a:cxn ang="0">
                    <a:pos x="643" y="16"/>
                  </a:cxn>
                  <a:cxn ang="0">
                    <a:pos x="639" y="11"/>
                  </a:cxn>
                  <a:cxn ang="0">
                    <a:pos x="633" y="6"/>
                  </a:cxn>
                  <a:cxn ang="0">
                    <a:pos x="627" y="3"/>
                  </a:cxn>
                  <a:cxn ang="0">
                    <a:pos x="621" y="1"/>
                  </a:cxn>
                  <a:cxn ang="0">
                    <a:pos x="614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8" y="1"/>
                  </a:cxn>
                  <a:cxn ang="0">
                    <a:pos x="22" y="3"/>
                  </a:cxn>
                  <a:cxn ang="0">
                    <a:pos x="16" y="6"/>
                  </a:cxn>
                  <a:cxn ang="0">
                    <a:pos x="11" y="11"/>
                  </a:cxn>
                  <a:cxn ang="0">
                    <a:pos x="6" y="16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6"/>
                  </a:cxn>
                  <a:cxn ang="0">
                    <a:pos x="0" y="36"/>
                  </a:cxn>
                </a:cxnLst>
                <a:rect l="0" t="0" r="r" b="b"/>
                <a:pathLst>
                  <a:path w="649" h="415">
                    <a:moveTo>
                      <a:pt x="0" y="36"/>
                    </a:moveTo>
                    <a:lnTo>
                      <a:pt x="0" y="380"/>
                    </a:lnTo>
                    <a:lnTo>
                      <a:pt x="0" y="380"/>
                    </a:lnTo>
                    <a:lnTo>
                      <a:pt x="1" y="387"/>
                    </a:lnTo>
                    <a:lnTo>
                      <a:pt x="3" y="394"/>
                    </a:lnTo>
                    <a:lnTo>
                      <a:pt x="6" y="400"/>
                    </a:lnTo>
                    <a:lnTo>
                      <a:pt x="11" y="405"/>
                    </a:lnTo>
                    <a:lnTo>
                      <a:pt x="16" y="409"/>
                    </a:lnTo>
                    <a:lnTo>
                      <a:pt x="22" y="412"/>
                    </a:lnTo>
                    <a:lnTo>
                      <a:pt x="28" y="414"/>
                    </a:lnTo>
                    <a:lnTo>
                      <a:pt x="36" y="415"/>
                    </a:lnTo>
                    <a:lnTo>
                      <a:pt x="614" y="415"/>
                    </a:lnTo>
                    <a:lnTo>
                      <a:pt x="614" y="415"/>
                    </a:lnTo>
                    <a:lnTo>
                      <a:pt x="621" y="414"/>
                    </a:lnTo>
                    <a:lnTo>
                      <a:pt x="627" y="412"/>
                    </a:lnTo>
                    <a:lnTo>
                      <a:pt x="633" y="409"/>
                    </a:lnTo>
                    <a:lnTo>
                      <a:pt x="639" y="405"/>
                    </a:lnTo>
                    <a:lnTo>
                      <a:pt x="643" y="400"/>
                    </a:lnTo>
                    <a:lnTo>
                      <a:pt x="646" y="394"/>
                    </a:lnTo>
                    <a:lnTo>
                      <a:pt x="648" y="387"/>
                    </a:lnTo>
                    <a:lnTo>
                      <a:pt x="649" y="380"/>
                    </a:lnTo>
                    <a:lnTo>
                      <a:pt x="649" y="36"/>
                    </a:lnTo>
                    <a:lnTo>
                      <a:pt x="649" y="36"/>
                    </a:lnTo>
                    <a:lnTo>
                      <a:pt x="648" y="28"/>
                    </a:lnTo>
                    <a:lnTo>
                      <a:pt x="646" y="22"/>
                    </a:lnTo>
                    <a:lnTo>
                      <a:pt x="643" y="16"/>
                    </a:lnTo>
                    <a:lnTo>
                      <a:pt x="639" y="11"/>
                    </a:lnTo>
                    <a:lnTo>
                      <a:pt x="633" y="6"/>
                    </a:lnTo>
                    <a:lnTo>
                      <a:pt x="627" y="3"/>
                    </a:lnTo>
                    <a:lnTo>
                      <a:pt x="621" y="1"/>
                    </a:lnTo>
                    <a:lnTo>
                      <a:pt x="61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1"/>
                    </a:lnTo>
                    <a:lnTo>
                      <a:pt x="22" y="3"/>
                    </a:lnTo>
                    <a:lnTo>
                      <a:pt x="16" y="6"/>
                    </a:lnTo>
                    <a:lnTo>
                      <a:pt x="11" y="11"/>
                    </a:lnTo>
                    <a:lnTo>
                      <a:pt x="6" y="16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7" name="Freeform 56"/>
              <p:cNvSpPr/>
              <p:nvPr/>
            </p:nvSpPr>
            <p:spPr bwMode="auto">
              <a:xfrm>
                <a:off x="2530475" y="3127375"/>
                <a:ext cx="438150" cy="515938"/>
              </a:xfrm>
              <a:custGeom>
                <a:avLst/>
                <a:gdLst/>
                <a:ahLst/>
                <a:cxnLst>
                  <a:cxn ang="0">
                    <a:pos x="247" y="648"/>
                  </a:cxn>
                  <a:cxn ang="0">
                    <a:pos x="267" y="648"/>
                  </a:cxn>
                  <a:cxn ang="0">
                    <a:pos x="267" y="639"/>
                  </a:cxn>
                  <a:cxn ang="0">
                    <a:pos x="270" y="607"/>
                  </a:cxn>
                  <a:cxn ang="0">
                    <a:pos x="279" y="577"/>
                  </a:cxn>
                  <a:cxn ang="0">
                    <a:pos x="291" y="549"/>
                  </a:cxn>
                  <a:cxn ang="0">
                    <a:pos x="309" y="524"/>
                  </a:cxn>
                  <a:cxn ang="0">
                    <a:pos x="329" y="503"/>
                  </a:cxn>
                  <a:cxn ang="0">
                    <a:pos x="353" y="484"/>
                  </a:cxn>
                  <a:cxn ang="0">
                    <a:pos x="381" y="471"/>
                  </a:cxn>
                  <a:cxn ang="0">
                    <a:pos x="410" y="462"/>
                  </a:cxn>
                  <a:cxn ang="0">
                    <a:pos x="410" y="269"/>
                  </a:cxn>
                  <a:cxn ang="0">
                    <a:pos x="413" y="252"/>
                  </a:cxn>
                  <a:cxn ang="0">
                    <a:pos x="418" y="235"/>
                  </a:cxn>
                  <a:cxn ang="0">
                    <a:pos x="425" y="221"/>
                  </a:cxn>
                  <a:cxn ang="0">
                    <a:pos x="435" y="208"/>
                  </a:cxn>
                  <a:cxn ang="0">
                    <a:pos x="448" y="198"/>
                  </a:cxn>
                  <a:cxn ang="0">
                    <a:pos x="462" y="191"/>
                  </a:cxn>
                  <a:cxn ang="0">
                    <a:pos x="478" y="186"/>
                  </a:cxn>
                  <a:cxn ang="0">
                    <a:pos x="496" y="183"/>
                  </a:cxn>
                  <a:cxn ang="0">
                    <a:pos x="553" y="0"/>
                  </a:cxn>
                  <a:cxn ang="0">
                    <a:pos x="477" y="0"/>
                  </a:cxn>
                  <a:cxn ang="0">
                    <a:pos x="472" y="2"/>
                  </a:cxn>
                  <a:cxn ang="0">
                    <a:pos x="457" y="10"/>
                  </a:cxn>
                  <a:cxn ang="0">
                    <a:pos x="425" y="35"/>
                  </a:cxn>
                  <a:cxn ang="0">
                    <a:pos x="367" y="87"/>
                  </a:cxn>
                  <a:cxn ang="0">
                    <a:pos x="263" y="189"/>
                  </a:cxn>
                  <a:cxn ang="0">
                    <a:pos x="128" y="330"/>
                  </a:cxn>
                  <a:cxn ang="0">
                    <a:pos x="45" y="424"/>
                  </a:cxn>
                  <a:cxn ang="0">
                    <a:pos x="33" y="441"/>
                  </a:cxn>
                  <a:cxn ang="0">
                    <a:pos x="11" y="477"/>
                  </a:cxn>
                  <a:cxn ang="0">
                    <a:pos x="5" y="497"/>
                  </a:cxn>
                  <a:cxn ang="0">
                    <a:pos x="0" y="517"/>
                  </a:cxn>
                  <a:cxn ang="0">
                    <a:pos x="0" y="536"/>
                  </a:cxn>
                  <a:cxn ang="0">
                    <a:pos x="6" y="556"/>
                  </a:cxn>
                  <a:cxn ang="0">
                    <a:pos x="16" y="576"/>
                  </a:cxn>
                  <a:cxn ang="0">
                    <a:pos x="25" y="587"/>
                  </a:cxn>
                  <a:cxn ang="0">
                    <a:pos x="48" y="606"/>
                  </a:cxn>
                  <a:cxn ang="0">
                    <a:pos x="76" y="620"/>
                  </a:cxn>
                  <a:cxn ang="0">
                    <a:pos x="106" y="632"/>
                  </a:cxn>
                  <a:cxn ang="0">
                    <a:pos x="137" y="639"/>
                  </a:cxn>
                  <a:cxn ang="0">
                    <a:pos x="187" y="645"/>
                  </a:cxn>
                  <a:cxn ang="0">
                    <a:pos x="247" y="648"/>
                  </a:cxn>
                </a:cxnLst>
                <a:rect l="0" t="0" r="r" b="b"/>
                <a:pathLst>
                  <a:path w="553" h="648">
                    <a:moveTo>
                      <a:pt x="247" y="648"/>
                    </a:moveTo>
                    <a:lnTo>
                      <a:pt x="247" y="648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67" y="639"/>
                    </a:lnTo>
                    <a:lnTo>
                      <a:pt x="267" y="639"/>
                    </a:lnTo>
                    <a:lnTo>
                      <a:pt x="268" y="622"/>
                    </a:lnTo>
                    <a:lnTo>
                      <a:pt x="270" y="607"/>
                    </a:lnTo>
                    <a:lnTo>
                      <a:pt x="273" y="591"/>
                    </a:lnTo>
                    <a:lnTo>
                      <a:pt x="279" y="577"/>
                    </a:lnTo>
                    <a:lnTo>
                      <a:pt x="284" y="563"/>
                    </a:lnTo>
                    <a:lnTo>
                      <a:pt x="291" y="549"/>
                    </a:lnTo>
                    <a:lnTo>
                      <a:pt x="299" y="536"/>
                    </a:lnTo>
                    <a:lnTo>
                      <a:pt x="309" y="524"/>
                    </a:lnTo>
                    <a:lnTo>
                      <a:pt x="318" y="514"/>
                    </a:lnTo>
                    <a:lnTo>
                      <a:pt x="329" y="503"/>
                    </a:lnTo>
                    <a:lnTo>
                      <a:pt x="341" y="493"/>
                    </a:lnTo>
                    <a:lnTo>
                      <a:pt x="353" y="484"/>
                    </a:lnTo>
                    <a:lnTo>
                      <a:pt x="367" y="477"/>
                    </a:lnTo>
                    <a:lnTo>
                      <a:pt x="381" y="471"/>
                    </a:lnTo>
                    <a:lnTo>
                      <a:pt x="396" y="466"/>
                    </a:lnTo>
                    <a:lnTo>
                      <a:pt x="410" y="462"/>
                    </a:lnTo>
                    <a:lnTo>
                      <a:pt x="410" y="269"/>
                    </a:lnTo>
                    <a:lnTo>
                      <a:pt x="410" y="269"/>
                    </a:lnTo>
                    <a:lnTo>
                      <a:pt x="411" y="260"/>
                    </a:lnTo>
                    <a:lnTo>
                      <a:pt x="413" y="252"/>
                    </a:lnTo>
                    <a:lnTo>
                      <a:pt x="415" y="244"/>
                    </a:lnTo>
                    <a:lnTo>
                      <a:pt x="418" y="235"/>
                    </a:lnTo>
                    <a:lnTo>
                      <a:pt x="421" y="228"/>
                    </a:lnTo>
                    <a:lnTo>
                      <a:pt x="425" y="221"/>
                    </a:lnTo>
                    <a:lnTo>
                      <a:pt x="430" y="215"/>
                    </a:lnTo>
                    <a:lnTo>
                      <a:pt x="435" y="208"/>
                    </a:lnTo>
                    <a:lnTo>
                      <a:pt x="442" y="203"/>
                    </a:lnTo>
                    <a:lnTo>
                      <a:pt x="448" y="198"/>
                    </a:lnTo>
                    <a:lnTo>
                      <a:pt x="455" y="194"/>
                    </a:lnTo>
                    <a:lnTo>
                      <a:pt x="462" y="191"/>
                    </a:lnTo>
                    <a:lnTo>
                      <a:pt x="471" y="188"/>
                    </a:lnTo>
                    <a:lnTo>
                      <a:pt x="478" y="186"/>
                    </a:lnTo>
                    <a:lnTo>
                      <a:pt x="486" y="184"/>
                    </a:lnTo>
                    <a:lnTo>
                      <a:pt x="496" y="183"/>
                    </a:lnTo>
                    <a:lnTo>
                      <a:pt x="553" y="183"/>
                    </a:lnTo>
                    <a:lnTo>
                      <a:pt x="553" y="0"/>
                    </a:lnTo>
                    <a:lnTo>
                      <a:pt x="553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2" y="2"/>
                    </a:lnTo>
                    <a:lnTo>
                      <a:pt x="465" y="5"/>
                    </a:lnTo>
                    <a:lnTo>
                      <a:pt x="457" y="10"/>
                    </a:lnTo>
                    <a:lnTo>
                      <a:pt x="448" y="16"/>
                    </a:lnTo>
                    <a:lnTo>
                      <a:pt x="425" y="35"/>
                    </a:lnTo>
                    <a:lnTo>
                      <a:pt x="398" y="58"/>
                    </a:lnTo>
                    <a:lnTo>
                      <a:pt x="367" y="87"/>
                    </a:lnTo>
                    <a:lnTo>
                      <a:pt x="334" y="118"/>
                    </a:lnTo>
                    <a:lnTo>
                      <a:pt x="263" y="189"/>
                    </a:lnTo>
                    <a:lnTo>
                      <a:pt x="192" y="261"/>
                    </a:lnTo>
                    <a:lnTo>
                      <a:pt x="128" y="330"/>
                    </a:lnTo>
                    <a:lnTo>
                      <a:pt x="76" y="387"/>
                    </a:lnTo>
                    <a:lnTo>
                      <a:pt x="45" y="424"/>
                    </a:lnTo>
                    <a:lnTo>
                      <a:pt x="45" y="424"/>
                    </a:lnTo>
                    <a:lnTo>
                      <a:pt x="33" y="441"/>
                    </a:lnTo>
                    <a:lnTo>
                      <a:pt x="21" y="458"/>
                    </a:lnTo>
                    <a:lnTo>
                      <a:pt x="11" y="477"/>
                    </a:lnTo>
                    <a:lnTo>
                      <a:pt x="8" y="488"/>
                    </a:lnTo>
                    <a:lnTo>
                      <a:pt x="5" y="497"/>
                    </a:lnTo>
                    <a:lnTo>
                      <a:pt x="1" y="507"/>
                    </a:lnTo>
                    <a:lnTo>
                      <a:pt x="0" y="517"/>
                    </a:lnTo>
                    <a:lnTo>
                      <a:pt x="0" y="527"/>
                    </a:lnTo>
                    <a:lnTo>
                      <a:pt x="0" y="536"/>
                    </a:lnTo>
                    <a:lnTo>
                      <a:pt x="3" y="547"/>
                    </a:lnTo>
                    <a:lnTo>
                      <a:pt x="6" y="556"/>
                    </a:lnTo>
                    <a:lnTo>
                      <a:pt x="10" y="565"/>
                    </a:lnTo>
                    <a:lnTo>
                      <a:pt x="16" y="576"/>
                    </a:lnTo>
                    <a:lnTo>
                      <a:pt x="16" y="576"/>
                    </a:lnTo>
                    <a:lnTo>
                      <a:pt x="25" y="587"/>
                    </a:lnTo>
                    <a:lnTo>
                      <a:pt x="37" y="598"/>
                    </a:lnTo>
                    <a:lnTo>
                      <a:pt x="48" y="606"/>
                    </a:lnTo>
                    <a:lnTo>
                      <a:pt x="62" y="614"/>
                    </a:lnTo>
                    <a:lnTo>
                      <a:pt x="76" y="620"/>
                    </a:lnTo>
                    <a:lnTo>
                      <a:pt x="91" y="627"/>
                    </a:lnTo>
                    <a:lnTo>
                      <a:pt x="106" y="632"/>
                    </a:lnTo>
                    <a:lnTo>
                      <a:pt x="122" y="636"/>
                    </a:lnTo>
                    <a:lnTo>
                      <a:pt x="137" y="639"/>
                    </a:lnTo>
                    <a:lnTo>
                      <a:pt x="154" y="641"/>
                    </a:lnTo>
                    <a:lnTo>
                      <a:pt x="187" y="645"/>
                    </a:lnTo>
                    <a:lnTo>
                      <a:pt x="218" y="647"/>
                    </a:lnTo>
                    <a:lnTo>
                      <a:pt x="247" y="648"/>
                    </a:lnTo>
                    <a:lnTo>
                      <a:pt x="247" y="64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8" name="Freeform 57"/>
              <p:cNvSpPr/>
              <p:nvPr/>
            </p:nvSpPr>
            <p:spPr bwMode="auto">
              <a:xfrm>
                <a:off x="3071813" y="3127375"/>
                <a:ext cx="161925" cy="146050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0" y="81"/>
                  </a:cxn>
                  <a:cxn ang="0">
                    <a:pos x="78" y="143"/>
                  </a:cxn>
                  <a:cxn ang="0">
                    <a:pos x="68" y="183"/>
                  </a:cxn>
                  <a:cxn ang="0">
                    <a:pos x="137" y="183"/>
                  </a:cxn>
                  <a:cxn ang="0">
                    <a:pos x="126" y="143"/>
                  </a:cxn>
                  <a:cxn ang="0">
                    <a:pos x="205" y="81"/>
                  </a:cxn>
                  <a:cxn ang="0">
                    <a:pos x="102" y="0"/>
                  </a:cxn>
                </a:cxnLst>
                <a:rect l="0" t="0" r="r" b="b"/>
                <a:pathLst>
                  <a:path w="205" h="183">
                    <a:moveTo>
                      <a:pt x="102" y="0"/>
                    </a:moveTo>
                    <a:lnTo>
                      <a:pt x="0" y="81"/>
                    </a:lnTo>
                    <a:lnTo>
                      <a:pt x="78" y="143"/>
                    </a:lnTo>
                    <a:lnTo>
                      <a:pt x="68" y="183"/>
                    </a:lnTo>
                    <a:lnTo>
                      <a:pt x="137" y="183"/>
                    </a:lnTo>
                    <a:lnTo>
                      <a:pt x="126" y="143"/>
                    </a:lnTo>
                    <a:lnTo>
                      <a:pt x="205" y="8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19" name="Freeform 58"/>
              <p:cNvSpPr/>
              <p:nvPr/>
            </p:nvSpPr>
            <p:spPr bwMode="auto">
              <a:xfrm>
                <a:off x="3335338" y="3127375"/>
                <a:ext cx="439737" cy="515938"/>
              </a:xfrm>
              <a:custGeom>
                <a:avLst/>
                <a:gdLst/>
                <a:ahLst/>
                <a:cxnLst>
                  <a:cxn ang="0">
                    <a:pos x="0" y="183"/>
                  </a:cxn>
                  <a:cxn ang="0">
                    <a:pos x="58" y="183"/>
                  </a:cxn>
                  <a:cxn ang="0">
                    <a:pos x="74" y="186"/>
                  </a:cxn>
                  <a:cxn ang="0">
                    <a:pos x="91" y="191"/>
                  </a:cxn>
                  <a:cxn ang="0">
                    <a:pos x="104" y="198"/>
                  </a:cxn>
                  <a:cxn ang="0">
                    <a:pos x="117" y="208"/>
                  </a:cxn>
                  <a:cxn ang="0">
                    <a:pos x="127" y="221"/>
                  </a:cxn>
                  <a:cxn ang="0">
                    <a:pos x="136" y="235"/>
                  </a:cxn>
                  <a:cxn ang="0">
                    <a:pos x="141" y="252"/>
                  </a:cxn>
                  <a:cxn ang="0">
                    <a:pos x="142" y="269"/>
                  </a:cxn>
                  <a:cxn ang="0">
                    <a:pos x="142" y="462"/>
                  </a:cxn>
                  <a:cxn ang="0">
                    <a:pos x="172" y="471"/>
                  </a:cxn>
                  <a:cxn ang="0">
                    <a:pos x="199" y="484"/>
                  </a:cxn>
                  <a:cxn ang="0">
                    <a:pos x="224" y="503"/>
                  </a:cxn>
                  <a:cxn ang="0">
                    <a:pos x="245" y="524"/>
                  </a:cxn>
                  <a:cxn ang="0">
                    <a:pos x="261" y="549"/>
                  </a:cxn>
                  <a:cxn ang="0">
                    <a:pos x="275" y="577"/>
                  </a:cxn>
                  <a:cxn ang="0">
                    <a:pos x="283" y="607"/>
                  </a:cxn>
                  <a:cxn ang="0">
                    <a:pos x="285" y="639"/>
                  </a:cxn>
                  <a:cxn ang="0">
                    <a:pos x="285" y="648"/>
                  </a:cxn>
                  <a:cxn ang="0">
                    <a:pos x="305" y="648"/>
                  </a:cxn>
                  <a:cxn ang="0">
                    <a:pos x="334" y="647"/>
                  </a:cxn>
                  <a:cxn ang="0">
                    <a:pos x="398" y="641"/>
                  </a:cxn>
                  <a:cxn ang="0">
                    <a:pos x="431" y="636"/>
                  </a:cxn>
                  <a:cxn ang="0">
                    <a:pos x="462" y="627"/>
                  </a:cxn>
                  <a:cxn ang="0">
                    <a:pos x="492" y="614"/>
                  </a:cxn>
                  <a:cxn ang="0">
                    <a:pos x="516" y="598"/>
                  </a:cxn>
                  <a:cxn ang="0">
                    <a:pos x="537" y="576"/>
                  </a:cxn>
                  <a:cxn ang="0">
                    <a:pos x="542" y="565"/>
                  </a:cxn>
                  <a:cxn ang="0">
                    <a:pos x="550" y="547"/>
                  </a:cxn>
                  <a:cxn ang="0">
                    <a:pos x="553" y="527"/>
                  </a:cxn>
                  <a:cxn ang="0">
                    <a:pos x="551" y="507"/>
                  </a:cxn>
                  <a:cxn ang="0">
                    <a:pos x="546" y="488"/>
                  </a:cxn>
                  <a:cxn ang="0">
                    <a:pos x="532" y="458"/>
                  </a:cxn>
                  <a:cxn ang="0">
                    <a:pos x="508" y="424"/>
                  </a:cxn>
                  <a:cxn ang="0">
                    <a:pos x="476" y="387"/>
                  </a:cxn>
                  <a:cxn ang="0">
                    <a:pos x="360" y="261"/>
                  </a:cxn>
                  <a:cxn ang="0">
                    <a:pos x="219" y="118"/>
                  </a:cxn>
                  <a:cxn ang="0">
                    <a:pos x="155" y="58"/>
                  </a:cxn>
                  <a:cxn ang="0">
                    <a:pos x="105" y="16"/>
                  </a:cxn>
                  <a:cxn ang="0">
                    <a:pos x="88" y="5"/>
                  </a:cxn>
                  <a:cxn ang="0">
                    <a:pos x="76" y="0"/>
                  </a:cxn>
                  <a:cxn ang="0">
                    <a:pos x="0" y="0"/>
                  </a:cxn>
                </a:cxnLst>
                <a:rect l="0" t="0" r="r" b="b"/>
                <a:pathLst>
                  <a:path w="553" h="648">
                    <a:moveTo>
                      <a:pt x="0" y="0"/>
                    </a:moveTo>
                    <a:lnTo>
                      <a:pt x="0" y="183"/>
                    </a:lnTo>
                    <a:lnTo>
                      <a:pt x="58" y="183"/>
                    </a:lnTo>
                    <a:lnTo>
                      <a:pt x="58" y="183"/>
                    </a:lnTo>
                    <a:lnTo>
                      <a:pt x="66" y="184"/>
                    </a:lnTo>
                    <a:lnTo>
                      <a:pt x="74" y="186"/>
                    </a:lnTo>
                    <a:lnTo>
                      <a:pt x="83" y="188"/>
                    </a:lnTo>
                    <a:lnTo>
                      <a:pt x="91" y="191"/>
                    </a:lnTo>
                    <a:lnTo>
                      <a:pt x="98" y="194"/>
                    </a:lnTo>
                    <a:lnTo>
                      <a:pt x="104" y="198"/>
                    </a:lnTo>
                    <a:lnTo>
                      <a:pt x="112" y="203"/>
                    </a:lnTo>
                    <a:lnTo>
                      <a:pt x="117" y="208"/>
                    </a:lnTo>
                    <a:lnTo>
                      <a:pt x="123" y="215"/>
                    </a:lnTo>
                    <a:lnTo>
                      <a:pt x="127" y="221"/>
                    </a:lnTo>
                    <a:lnTo>
                      <a:pt x="132" y="228"/>
                    </a:lnTo>
                    <a:lnTo>
                      <a:pt x="136" y="235"/>
                    </a:lnTo>
                    <a:lnTo>
                      <a:pt x="139" y="244"/>
                    </a:lnTo>
                    <a:lnTo>
                      <a:pt x="141" y="252"/>
                    </a:lnTo>
                    <a:lnTo>
                      <a:pt x="142" y="260"/>
                    </a:lnTo>
                    <a:lnTo>
                      <a:pt x="142" y="269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57" y="466"/>
                    </a:lnTo>
                    <a:lnTo>
                      <a:pt x="172" y="471"/>
                    </a:lnTo>
                    <a:lnTo>
                      <a:pt x="185" y="477"/>
                    </a:lnTo>
                    <a:lnTo>
                      <a:pt x="199" y="484"/>
                    </a:lnTo>
                    <a:lnTo>
                      <a:pt x="211" y="493"/>
                    </a:lnTo>
                    <a:lnTo>
                      <a:pt x="224" y="503"/>
                    </a:lnTo>
                    <a:lnTo>
                      <a:pt x="234" y="514"/>
                    </a:lnTo>
                    <a:lnTo>
                      <a:pt x="245" y="524"/>
                    </a:lnTo>
                    <a:lnTo>
                      <a:pt x="254" y="536"/>
                    </a:lnTo>
                    <a:lnTo>
                      <a:pt x="261" y="549"/>
                    </a:lnTo>
                    <a:lnTo>
                      <a:pt x="268" y="563"/>
                    </a:lnTo>
                    <a:lnTo>
                      <a:pt x="275" y="577"/>
                    </a:lnTo>
                    <a:lnTo>
                      <a:pt x="279" y="591"/>
                    </a:lnTo>
                    <a:lnTo>
                      <a:pt x="283" y="607"/>
                    </a:lnTo>
                    <a:lnTo>
                      <a:pt x="285" y="622"/>
                    </a:lnTo>
                    <a:lnTo>
                      <a:pt x="285" y="639"/>
                    </a:lnTo>
                    <a:lnTo>
                      <a:pt x="285" y="639"/>
                    </a:lnTo>
                    <a:lnTo>
                      <a:pt x="285" y="648"/>
                    </a:lnTo>
                    <a:lnTo>
                      <a:pt x="285" y="648"/>
                    </a:lnTo>
                    <a:lnTo>
                      <a:pt x="305" y="648"/>
                    </a:lnTo>
                    <a:lnTo>
                      <a:pt x="305" y="648"/>
                    </a:lnTo>
                    <a:lnTo>
                      <a:pt x="334" y="647"/>
                    </a:lnTo>
                    <a:lnTo>
                      <a:pt x="366" y="645"/>
                    </a:lnTo>
                    <a:lnTo>
                      <a:pt x="398" y="641"/>
                    </a:lnTo>
                    <a:lnTo>
                      <a:pt x="415" y="639"/>
                    </a:lnTo>
                    <a:lnTo>
                      <a:pt x="431" y="636"/>
                    </a:lnTo>
                    <a:lnTo>
                      <a:pt x="447" y="632"/>
                    </a:lnTo>
                    <a:lnTo>
                      <a:pt x="462" y="627"/>
                    </a:lnTo>
                    <a:lnTo>
                      <a:pt x="477" y="620"/>
                    </a:lnTo>
                    <a:lnTo>
                      <a:pt x="492" y="614"/>
                    </a:lnTo>
                    <a:lnTo>
                      <a:pt x="504" y="606"/>
                    </a:lnTo>
                    <a:lnTo>
                      <a:pt x="516" y="598"/>
                    </a:lnTo>
                    <a:lnTo>
                      <a:pt x="527" y="587"/>
                    </a:lnTo>
                    <a:lnTo>
                      <a:pt x="537" y="576"/>
                    </a:lnTo>
                    <a:lnTo>
                      <a:pt x="537" y="576"/>
                    </a:lnTo>
                    <a:lnTo>
                      <a:pt x="542" y="565"/>
                    </a:lnTo>
                    <a:lnTo>
                      <a:pt x="547" y="556"/>
                    </a:lnTo>
                    <a:lnTo>
                      <a:pt x="550" y="547"/>
                    </a:lnTo>
                    <a:lnTo>
                      <a:pt x="552" y="536"/>
                    </a:lnTo>
                    <a:lnTo>
                      <a:pt x="553" y="527"/>
                    </a:lnTo>
                    <a:lnTo>
                      <a:pt x="552" y="517"/>
                    </a:lnTo>
                    <a:lnTo>
                      <a:pt x="551" y="507"/>
                    </a:lnTo>
                    <a:lnTo>
                      <a:pt x="549" y="497"/>
                    </a:lnTo>
                    <a:lnTo>
                      <a:pt x="546" y="488"/>
                    </a:lnTo>
                    <a:lnTo>
                      <a:pt x="541" y="477"/>
                    </a:lnTo>
                    <a:lnTo>
                      <a:pt x="532" y="458"/>
                    </a:lnTo>
                    <a:lnTo>
                      <a:pt x="521" y="441"/>
                    </a:lnTo>
                    <a:lnTo>
                      <a:pt x="508" y="424"/>
                    </a:lnTo>
                    <a:lnTo>
                      <a:pt x="508" y="424"/>
                    </a:lnTo>
                    <a:lnTo>
                      <a:pt x="476" y="387"/>
                    </a:lnTo>
                    <a:lnTo>
                      <a:pt x="425" y="330"/>
                    </a:lnTo>
                    <a:lnTo>
                      <a:pt x="360" y="261"/>
                    </a:lnTo>
                    <a:lnTo>
                      <a:pt x="289" y="189"/>
                    </a:lnTo>
                    <a:lnTo>
                      <a:pt x="219" y="118"/>
                    </a:lnTo>
                    <a:lnTo>
                      <a:pt x="185" y="87"/>
                    </a:lnTo>
                    <a:lnTo>
                      <a:pt x="155" y="58"/>
                    </a:lnTo>
                    <a:lnTo>
                      <a:pt x="128" y="35"/>
                    </a:lnTo>
                    <a:lnTo>
                      <a:pt x="105" y="16"/>
                    </a:lnTo>
                    <a:lnTo>
                      <a:pt x="96" y="10"/>
                    </a:lnTo>
                    <a:lnTo>
                      <a:pt x="88" y="5"/>
                    </a:lnTo>
                    <a:lnTo>
                      <a:pt x="82" y="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20" name="Freeform 59"/>
              <p:cNvSpPr/>
              <p:nvPr/>
            </p:nvSpPr>
            <p:spPr bwMode="auto">
              <a:xfrm>
                <a:off x="2530475" y="3656013"/>
                <a:ext cx="1243012" cy="122238"/>
              </a:xfrm>
              <a:custGeom>
                <a:avLst/>
                <a:gdLst/>
                <a:ahLst/>
                <a:cxnLst>
                  <a:cxn ang="0">
                    <a:pos x="1322" y="32"/>
                  </a:cxn>
                  <a:cxn ang="0">
                    <a:pos x="1321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7" y="41"/>
                  </a:cxn>
                  <a:cxn ang="0">
                    <a:pos x="1105" y="48"/>
                  </a:cxn>
                  <a:cxn ang="0">
                    <a:pos x="1102" y="54"/>
                  </a:cxn>
                  <a:cxn ang="0">
                    <a:pos x="1097" y="59"/>
                  </a:cxn>
                  <a:cxn ang="0">
                    <a:pos x="1091" y="63"/>
                  </a:cxn>
                  <a:cxn ang="0">
                    <a:pos x="1085" y="68"/>
                  </a:cxn>
                  <a:cxn ang="0">
                    <a:pos x="1079" y="70"/>
                  </a:cxn>
                  <a:cxn ang="0">
                    <a:pos x="1071" y="70"/>
                  </a:cxn>
                  <a:cxn ang="0">
                    <a:pos x="496" y="70"/>
                  </a:cxn>
                  <a:cxn ang="0">
                    <a:pos x="496" y="70"/>
                  </a:cxn>
                  <a:cxn ang="0">
                    <a:pos x="488" y="70"/>
                  </a:cxn>
                  <a:cxn ang="0">
                    <a:pos x="481" y="68"/>
                  </a:cxn>
                  <a:cxn ang="0">
                    <a:pos x="476" y="63"/>
                  </a:cxn>
                  <a:cxn ang="0">
                    <a:pos x="470" y="59"/>
                  </a:cxn>
                  <a:cxn ang="0">
                    <a:pos x="465" y="54"/>
                  </a:cxn>
                  <a:cxn ang="0">
                    <a:pos x="462" y="48"/>
                  </a:cxn>
                  <a:cxn ang="0">
                    <a:pos x="460" y="41"/>
                  </a:cxn>
                  <a:cxn ang="0">
                    <a:pos x="459" y="33"/>
                  </a:cxn>
                  <a:cxn ang="0">
                    <a:pos x="459" y="33"/>
                  </a:cxn>
                  <a:cxn ang="0">
                    <a:pos x="459" y="33"/>
                  </a:cxn>
                  <a:cxn ang="0">
                    <a:pos x="245" y="32"/>
                  </a:cxn>
                  <a:cxn ang="0">
                    <a:pos x="245" y="32"/>
                  </a:cxn>
                  <a:cxn ang="0">
                    <a:pos x="203" y="31"/>
                  </a:cxn>
                  <a:cxn ang="0">
                    <a:pos x="179" y="29"/>
                  </a:cxn>
                  <a:cxn ang="0">
                    <a:pos x="154" y="27"/>
                  </a:cxn>
                  <a:cxn ang="0">
                    <a:pos x="128" y="23"/>
                  </a:cxn>
                  <a:cxn ang="0">
                    <a:pos x="102" y="17"/>
                  </a:cxn>
                  <a:cxn ang="0">
                    <a:pos x="76" y="9"/>
                  </a:cxn>
                  <a:cxn ang="0">
                    <a:pos x="64" y="5"/>
                  </a:cxn>
                  <a:cxn ang="0">
                    <a:pos x="51" y="0"/>
                  </a:cxn>
                  <a:cxn ang="0">
                    <a:pos x="51" y="0"/>
                  </a:cxn>
                  <a:cxn ang="0">
                    <a:pos x="0" y="155"/>
                  </a:cxn>
                  <a:cxn ang="0">
                    <a:pos x="0" y="155"/>
                  </a:cxn>
                  <a:cxn ang="0">
                    <a:pos x="1567" y="155"/>
                  </a:cxn>
                  <a:cxn ang="0">
                    <a:pos x="1567" y="155"/>
                  </a:cxn>
                  <a:cxn ang="0">
                    <a:pos x="1516" y="0"/>
                  </a:cxn>
                  <a:cxn ang="0">
                    <a:pos x="1516" y="0"/>
                  </a:cxn>
                  <a:cxn ang="0">
                    <a:pos x="1503" y="5"/>
                  </a:cxn>
                  <a:cxn ang="0">
                    <a:pos x="1490" y="9"/>
                  </a:cxn>
                  <a:cxn ang="0">
                    <a:pos x="1465" y="17"/>
                  </a:cxn>
                  <a:cxn ang="0">
                    <a:pos x="1438" y="23"/>
                  </a:cxn>
                  <a:cxn ang="0">
                    <a:pos x="1413" y="27"/>
                  </a:cxn>
                  <a:cxn ang="0">
                    <a:pos x="1387" y="29"/>
                  </a:cxn>
                  <a:cxn ang="0">
                    <a:pos x="1363" y="31"/>
                  </a:cxn>
                  <a:cxn ang="0">
                    <a:pos x="1322" y="32"/>
                  </a:cxn>
                  <a:cxn ang="0">
                    <a:pos x="1322" y="32"/>
                  </a:cxn>
                </a:cxnLst>
                <a:rect l="0" t="0" r="r" b="b"/>
                <a:pathLst>
                  <a:path w="1567" h="155">
                    <a:moveTo>
                      <a:pt x="1322" y="32"/>
                    </a:moveTo>
                    <a:lnTo>
                      <a:pt x="1321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7" y="41"/>
                    </a:lnTo>
                    <a:lnTo>
                      <a:pt x="1105" y="48"/>
                    </a:lnTo>
                    <a:lnTo>
                      <a:pt x="1102" y="54"/>
                    </a:lnTo>
                    <a:lnTo>
                      <a:pt x="1097" y="59"/>
                    </a:lnTo>
                    <a:lnTo>
                      <a:pt x="1091" y="63"/>
                    </a:lnTo>
                    <a:lnTo>
                      <a:pt x="1085" y="68"/>
                    </a:lnTo>
                    <a:lnTo>
                      <a:pt x="1079" y="70"/>
                    </a:lnTo>
                    <a:lnTo>
                      <a:pt x="1071" y="70"/>
                    </a:lnTo>
                    <a:lnTo>
                      <a:pt x="496" y="70"/>
                    </a:lnTo>
                    <a:lnTo>
                      <a:pt x="496" y="70"/>
                    </a:lnTo>
                    <a:lnTo>
                      <a:pt x="488" y="70"/>
                    </a:lnTo>
                    <a:lnTo>
                      <a:pt x="481" y="68"/>
                    </a:lnTo>
                    <a:lnTo>
                      <a:pt x="476" y="63"/>
                    </a:lnTo>
                    <a:lnTo>
                      <a:pt x="470" y="59"/>
                    </a:lnTo>
                    <a:lnTo>
                      <a:pt x="465" y="54"/>
                    </a:lnTo>
                    <a:lnTo>
                      <a:pt x="462" y="48"/>
                    </a:lnTo>
                    <a:lnTo>
                      <a:pt x="460" y="41"/>
                    </a:lnTo>
                    <a:lnTo>
                      <a:pt x="459" y="33"/>
                    </a:lnTo>
                    <a:lnTo>
                      <a:pt x="459" y="33"/>
                    </a:lnTo>
                    <a:lnTo>
                      <a:pt x="459" y="33"/>
                    </a:lnTo>
                    <a:lnTo>
                      <a:pt x="245" y="32"/>
                    </a:lnTo>
                    <a:lnTo>
                      <a:pt x="245" y="32"/>
                    </a:lnTo>
                    <a:lnTo>
                      <a:pt x="203" y="31"/>
                    </a:lnTo>
                    <a:lnTo>
                      <a:pt x="179" y="29"/>
                    </a:lnTo>
                    <a:lnTo>
                      <a:pt x="154" y="27"/>
                    </a:lnTo>
                    <a:lnTo>
                      <a:pt x="128" y="23"/>
                    </a:lnTo>
                    <a:lnTo>
                      <a:pt x="102" y="17"/>
                    </a:lnTo>
                    <a:lnTo>
                      <a:pt x="76" y="9"/>
                    </a:lnTo>
                    <a:lnTo>
                      <a:pt x="64" y="5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567" y="155"/>
                    </a:lnTo>
                    <a:lnTo>
                      <a:pt x="1567" y="155"/>
                    </a:lnTo>
                    <a:lnTo>
                      <a:pt x="1516" y="0"/>
                    </a:lnTo>
                    <a:lnTo>
                      <a:pt x="1516" y="0"/>
                    </a:lnTo>
                    <a:lnTo>
                      <a:pt x="1503" y="5"/>
                    </a:lnTo>
                    <a:lnTo>
                      <a:pt x="1490" y="9"/>
                    </a:lnTo>
                    <a:lnTo>
                      <a:pt x="1465" y="17"/>
                    </a:lnTo>
                    <a:lnTo>
                      <a:pt x="1438" y="23"/>
                    </a:lnTo>
                    <a:lnTo>
                      <a:pt x="1413" y="27"/>
                    </a:lnTo>
                    <a:lnTo>
                      <a:pt x="1387" y="29"/>
                    </a:lnTo>
                    <a:lnTo>
                      <a:pt x="1363" y="31"/>
                    </a:lnTo>
                    <a:lnTo>
                      <a:pt x="1322" y="32"/>
                    </a:lnTo>
                    <a:lnTo>
                      <a:pt x="1322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31" name="Group 130"/>
            <p:cNvGrpSpPr/>
            <p:nvPr/>
          </p:nvGrpSpPr>
          <p:grpSpPr>
            <a:xfrm>
              <a:off x="4390052" y="4108024"/>
              <a:ext cx="1079732" cy="1079733"/>
              <a:chOff x="8085138" y="3424238"/>
              <a:chExt cx="1179512" cy="1179513"/>
            </a:xfrm>
          </p:grpSpPr>
          <p:sp>
            <p:nvSpPr>
              <p:cNvPr id="32" name="Freeform 56"/>
              <p:cNvSpPr>
                <a:spLocks noEditPoints="1"/>
              </p:cNvSpPr>
              <p:nvPr/>
            </p:nvSpPr>
            <p:spPr bwMode="auto">
              <a:xfrm>
                <a:off x="8697913" y="3424238"/>
                <a:ext cx="566737" cy="1179513"/>
              </a:xfrm>
              <a:custGeom>
                <a:avLst/>
                <a:gdLst>
                  <a:gd name="T0" fmla="*/ 334 w 357"/>
                  <a:gd name="T1" fmla="*/ 404 h 743"/>
                  <a:gd name="T2" fmla="*/ 297 w 357"/>
                  <a:gd name="T3" fmla="*/ 348 h 743"/>
                  <a:gd name="T4" fmla="*/ 297 w 357"/>
                  <a:gd name="T5" fmla="*/ 334 h 743"/>
                  <a:gd name="T6" fmla="*/ 320 w 357"/>
                  <a:gd name="T7" fmla="*/ 237 h 743"/>
                  <a:gd name="T8" fmla="*/ 343 w 357"/>
                  <a:gd name="T9" fmla="*/ 83 h 743"/>
                  <a:gd name="T10" fmla="*/ 227 w 357"/>
                  <a:gd name="T11" fmla="*/ 4 h 743"/>
                  <a:gd name="T12" fmla="*/ 79 w 357"/>
                  <a:gd name="T13" fmla="*/ 18 h 743"/>
                  <a:gd name="T14" fmla="*/ 46 w 357"/>
                  <a:gd name="T15" fmla="*/ 83 h 743"/>
                  <a:gd name="T16" fmla="*/ 23 w 357"/>
                  <a:gd name="T17" fmla="*/ 241 h 743"/>
                  <a:gd name="T18" fmla="*/ 9 w 357"/>
                  <a:gd name="T19" fmla="*/ 274 h 743"/>
                  <a:gd name="T20" fmla="*/ 46 w 357"/>
                  <a:gd name="T21" fmla="*/ 362 h 743"/>
                  <a:gd name="T22" fmla="*/ 116 w 357"/>
                  <a:gd name="T23" fmla="*/ 385 h 743"/>
                  <a:gd name="T24" fmla="*/ 139 w 357"/>
                  <a:gd name="T25" fmla="*/ 399 h 743"/>
                  <a:gd name="T26" fmla="*/ 102 w 357"/>
                  <a:gd name="T27" fmla="*/ 510 h 743"/>
                  <a:gd name="T28" fmla="*/ 97 w 357"/>
                  <a:gd name="T29" fmla="*/ 631 h 743"/>
                  <a:gd name="T30" fmla="*/ 148 w 357"/>
                  <a:gd name="T31" fmla="*/ 473 h 743"/>
                  <a:gd name="T32" fmla="*/ 153 w 357"/>
                  <a:gd name="T33" fmla="*/ 464 h 743"/>
                  <a:gd name="T34" fmla="*/ 162 w 357"/>
                  <a:gd name="T35" fmla="*/ 464 h 743"/>
                  <a:gd name="T36" fmla="*/ 213 w 357"/>
                  <a:gd name="T37" fmla="*/ 631 h 743"/>
                  <a:gd name="T38" fmla="*/ 241 w 357"/>
                  <a:gd name="T39" fmla="*/ 543 h 743"/>
                  <a:gd name="T40" fmla="*/ 260 w 357"/>
                  <a:gd name="T41" fmla="*/ 436 h 743"/>
                  <a:gd name="T42" fmla="*/ 260 w 357"/>
                  <a:gd name="T43" fmla="*/ 473 h 743"/>
                  <a:gd name="T44" fmla="*/ 250 w 357"/>
                  <a:gd name="T45" fmla="*/ 627 h 743"/>
                  <a:gd name="T46" fmla="*/ 144 w 357"/>
                  <a:gd name="T47" fmla="*/ 645 h 743"/>
                  <a:gd name="T48" fmla="*/ 88 w 357"/>
                  <a:gd name="T49" fmla="*/ 645 h 743"/>
                  <a:gd name="T50" fmla="*/ 9 w 357"/>
                  <a:gd name="T51" fmla="*/ 654 h 743"/>
                  <a:gd name="T52" fmla="*/ 306 w 357"/>
                  <a:gd name="T53" fmla="*/ 743 h 743"/>
                  <a:gd name="T54" fmla="*/ 357 w 357"/>
                  <a:gd name="T55" fmla="*/ 701 h 743"/>
                  <a:gd name="T56" fmla="*/ 162 w 357"/>
                  <a:gd name="T57" fmla="*/ 450 h 743"/>
                  <a:gd name="T58" fmla="*/ 162 w 357"/>
                  <a:gd name="T59" fmla="*/ 408 h 743"/>
                  <a:gd name="T60" fmla="*/ 171 w 357"/>
                  <a:gd name="T61" fmla="*/ 408 h 743"/>
                  <a:gd name="T62" fmla="*/ 190 w 357"/>
                  <a:gd name="T63" fmla="*/ 404 h 743"/>
                  <a:gd name="T64" fmla="*/ 218 w 357"/>
                  <a:gd name="T65" fmla="*/ 394 h 743"/>
                  <a:gd name="T66" fmla="*/ 236 w 357"/>
                  <a:gd name="T67" fmla="*/ 385 h 743"/>
                  <a:gd name="T68" fmla="*/ 273 w 357"/>
                  <a:gd name="T69" fmla="*/ 371 h 743"/>
                  <a:gd name="T70" fmla="*/ 287 w 357"/>
                  <a:gd name="T71" fmla="*/ 362 h 743"/>
                  <a:gd name="T72" fmla="*/ 208 w 357"/>
                  <a:gd name="T73" fmla="*/ 436 h 743"/>
                  <a:gd name="T74" fmla="*/ 167 w 357"/>
                  <a:gd name="T75" fmla="*/ 450 h 743"/>
                  <a:gd name="T76" fmla="*/ 60 w 357"/>
                  <a:gd name="T77" fmla="*/ 357 h 743"/>
                  <a:gd name="T78" fmla="*/ 32 w 357"/>
                  <a:gd name="T79" fmla="*/ 269 h 743"/>
                  <a:gd name="T80" fmla="*/ 28 w 357"/>
                  <a:gd name="T81" fmla="*/ 255 h 743"/>
                  <a:gd name="T82" fmla="*/ 60 w 357"/>
                  <a:gd name="T83" fmla="*/ 93 h 743"/>
                  <a:gd name="T84" fmla="*/ 125 w 357"/>
                  <a:gd name="T85" fmla="*/ 134 h 743"/>
                  <a:gd name="T86" fmla="*/ 148 w 357"/>
                  <a:gd name="T87" fmla="*/ 172 h 743"/>
                  <a:gd name="T88" fmla="*/ 181 w 357"/>
                  <a:gd name="T89" fmla="*/ 204 h 743"/>
                  <a:gd name="T90" fmla="*/ 204 w 357"/>
                  <a:gd name="T91" fmla="*/ 209 h 743"/>
                  <a:gd name="T92" fmla="*/ 222 w 357"/>
                  <a:gd name="T93" fmla="*/ 181 h 743"/>
                  <a:gd name="T94" fmla="*/ 236 w 357"/>
                  <a:gd name="T95" fmla="*/ 223 h 743"/>
                  <a:gd name="T96" fmla="*/ 199 w 357"/>
                  <a:gd name="T97" fmla="*/ 269 h 743"/>
                  <a:gd name="T98" fmla="*/ 185 w 357"/>
                  <a:gd name="T99" fmla="*/ 274 h 743"/>
                  <a:gd name="T100" fmla="*/ 102 w 357"/>
                  <a:gd name="T101" fmla="*/ 371 h 743"/>
                  <a:gd name="T102" fmla="*/ 181 w 357"/>
                  <a:gd name="T103" fmla="*/ 325 h 743"/>
                  <a:gd name="T104" fmla="*/ 227 w 357"/>
                  <a:gd name="T105" fmla="*/ 269 h 743"/>
                  <a:gd name="T106" fmla="*/ 283 w 357"/>
                  <a:gd name="T107" fmla="*/ 348 h 743"/>
                  <a:gd name="T108" fmla="*/ 264 w 357"/>
                  <a:gd name="T109" fmla="*/ 357 h 743"/>
                  <a:gd name="T110" fmla="*/ 227 w 357"/>
                  <a:gd name="T111" fmla="*/ 376 h 743"/>
                  <a:gd name="T112" fmla="*/ 208 w 357"/>
                  <a:gd name="T113" fmla="*/ 385 h 743"/>
                  <a:gd name="T114" fmla="*/ 176 w 357"/>
                  <a:gd name="T115" fmla="*/ 394 h 743"/>
                  <a:gd name="T116" fmla="*/ 162 w 357"/>
                  <a:gd name="T117" fmla="*/ 394 h 743"/>
                  <a:gd name="T118" fmla="*/ 153 w 357"/>
                  <a:gd name="T119" fmla="*/ 399 h 743"/>
                  <a:gd name="T120" fmla="*/ 139 w 357"/>
                  <a:gd name="T121" fmla="*/ 376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7" h="743">
                    <a:moveTo>
                      <a:pt x="357" y="520"/>
                    </a:moveTo>
                    <a:lnTo>
                      <a:pt x="357" y="520"/>
                    </a:lnTo>
                    <a:lnTo>
                      <a:pt x="357" y="497"/>
                    </a:lnTo>
                    <a:lnTo>
                      <a:pt x="348" y="455"/>
                    </a:lnTo>
                    <a:lnTo>
                      <a:pt x="343" y="427"/>
                    </a:lnTo>
                    <a:lnTo>
                      <a:pt x="334" y="404"/>
                    </a:lnTo>
                    <a:lnTo>
                      <a:pt x="320" y="385"/>
                    </a:lnTo>
                    <a:lnTo>
                      <a:pt x="306" y="371"/>
                    </a:lnTo>
                    <a:lnTo>
                      <a:pt x="306" y="371"/>
                    </a:lnTo>
                    <a:lnTo>
                      <a:pt x="301" y="357"/>
                    </a:lnTo>
                    <a:lnTo>
                      <a:pt x="297" y="348"/>
                    </a:lnTo>
                    <a:lnTo>
                      <a:pt x="297" y="348"/>
                    </a:lnTo>
                    <a:lnTo>
                      <a:pt x="292" y="343"/>
                    </a:lnTo>
                    <a:lnTo>
                      <a:pt x="292" y="334"/>
                    </a:lnTo>
                    <a:lnTo>
                      <a:pt x="292" y="334"/>
                    </a:lnTo>
                    <a:lnTo>
                      <a:pt x="292" y="334"/>
                    </a:lnTo>
                    <a:lnTo>
                      <a:pt x="292" y="334"/>
                    </a:lnTo>
                    <a:lnTo>
                      <a:pt x="297" y="334"/>
                    </a:lnTo>
                    <a:lnTo>
                      <a:pt x="297" y="334"/>
                    </a:lnTo>
                    <a:lnTo>
                      <a:pt x="301" y="325"/>
                    </a:lnTo>
                    <a:lnTo>
                      <a:pt x="301" y="325"/>
                    </a:lnTo>
                    <a:lnTo>
                      <a:pt x="301" y="306"/>
                    </a:lnTo>
                    <a:lnTo>
                      <a:pt x="306" y="283"/>
                    </a:lnTo>
                    <a:lnTo>
                      <a:pt x="320" y="237"/>
                    </a:lnTo>
                    <a:lnTo>
                      <a:pt x="320" y="237"/>
                    </a:lnTo>
                    <a:lnTo>
                      <a:pt x="338" y="186"/>
                    </a:lnTo>
                    <a:lnTo>
                      <a:pt x="343" y="162"/>
                    </a:lnTo>
                    <a:lnTo>
                      <a:pt x="348" y="134"/>
                    </a:lnTo>
                    <a:lnTo>
                      <a:pt x="348" y="111"/>
                    </a:lnTo>
                    <a:lnTo>
                      <a:pt x="343" y="83"/>
                    </a:lnTo>
                    <a:lnTo>
                      <a:pt x="329" y="60"/>
                    </a:lnTo>
                    <a:lnTo>
                      <a:pt x="311" y="42"/>
                    </a:lnTo>
                    <a:lnTo>
                      <a:pt x="311" y="42"/>
                    </a:lnTo>
                    <a:lnTo>
                      <a:pt x="292" y="23"/>
                    </a:lnTo>
                    <a:lnTo>
                      <a:pt x="260" y="9"/>
                    </a:lnTo>
                    <a:lnTo>
                      <a:pt x="227" y="4"/>
                    </a:lnTo>
                    <a:lnTo>
                      <a:pt x="190" y="0"/>
                    </a:lnTo>
                    <a:lnTo>
                      <a:pt x="190" y="0"/>
                    </a:lnTo>
                    <a:lnTo>
                      <a:pt x="148" y="4"/>
                    </a:lnTo>
                    <a:lnTo>
                      <a:pt x="106" y="9"/>
                    </a:lnTo>
                    <a:lnTo>
                      <a:pt x="106" y="9"/>
                    </a:lnTo>
                    <a:lnTo>
                      <a:pt x="79" y="18"/>
                    </a:lnTo>
                    <a:lnTo>
                      <a:pt x="60" y="32"/>
                    </a:lnTo>
                    <a:lnTo>
                      <a:pt x="46" y="46"/>
                    </a:lnTo>
                    <a:lnTo>
                      <a:pt x="37" y="65"/>
                    </a:lnTo>
                    <a:lnTo>
                      <a:pt x="37" y="65"/>
                    </a:lnTo>
                    <a:lnTo>
                      <a:pt x="41" y="74"/>
                    </a:lnTo>
                    <a:lnTo>
                      <a:pt x="46" y="83"/>
                    </a:lnTo>
                    <a:lnTo>
                      <a:pt x="46" y="83"/>
                    </a:lnTo>
                    <a:lnTo>
                      <a:pt x="37" y="125"/>
                    </a:lnTo>
                    <a:lnTo>
                      <a:pt x="32" y="181"/>
                    </a:lnTo>
                    <a:lnTo>
                      <a:pt x="32" y="181"/>
                    </a:lnTo>
                    <a:lnTo>
                      <a:pt x="28" y="218"/>
                    </a:lnTo>
                    <a:lnTo>
                      <a:pt x="23" y="241"/>
                    </a:lnTo>
                    <a:lnTo>
                      <a:pt x="14" y="246"/>
                    </a:lnTo>
                    <a:lnTo>
                      <a:pt x="9" y="255"/>
                    </a:lnTo>
                    <a:lnTo>
                      <a:pt x="9" y="255"/>
                    </a:lnTo>
                    <a:lnTo>
                      <a:pt x="4" y="260"/>
                    </a:lnTo>
                    <a:lnTo>
                      <a:pt x="4" y="260"/>
                    </a:lnTo>
                    <a:lnTo>
                      <a:pt x="9" y="274"/>
                    </a:lnTo>
                    <a:lnTo>
                      <a:pt x="14" y="278"/>
                    </a:lnTo>
                    <a:lnTo>
                      <a:pt x="18" y="283"/>
                    </a:lnTo>
                    <a:lnTo>
                      <a:pt x="18" y="283"/>
                    </a:lnTo>
                    <a:lnTo>
                      <a:pt x="23" y="316"/>
                    </a:lnTo>
                    <a:lnTo>
                      <a:pt x="37" y="348"/>
                    </a:lnTo>
                    <a:lnTo>
                      <a:pt x="46" y="362"/>
                    </a:lnTo>
                    <a:lnTo>
                      <a:pt x="60" y="376"/>
                    </a:lnTo>
                    <a:lnTo>
                      <a:pt x="79" y="385"/>
                    </a:lnTo>
                    <a:lnTo>
                      <a:pt x="97" y="385"/>
                    </a:lnTo>
                    <a:lnTo>
                      <a:pt x="102" y="385"/>
                    </a:lnTo>
                    <a:lnTo>
                      <a:pt x="102" y="385"/>
                    </a:lnTo>
                    <a:lnTo>
                      <a:pt x="116" y="385"/>
                    </a:lnTo>
                    <a:lnTo>
                      <a:pt x="125" y="380"/>
                    </a:lnTo>
                    <a:lnTo>
                      <a:pt x="125" y="380"/>
                    </a:lnTo>
                    <a:lnTo>
                      <a:pt x="134" y="390"/>
                    </a:lnTo>
                    <a:lnTo>
                      <a:pt x="134" y="390"/>
                    </a:lnTo>
                    <a:lnTo>
                      <a:pt x="139" y="399"/>
                    </a:lnTo>
                    <a:lnTo>
                      <a:pt x="139" y="399"/>
                    </a:lnTo>
                    <a:lnTo>
                      <a:pt x="139" y="408"/>
                    </a:lnTo>
                    <a:lnTo>
                      <a:pt x="139" y="408"/>
                    </a:lnTo>
                    <a:lnTo>
                      <a:pt x="139" y="408"/>
                    </a:lnTo>
                    <a:lnTo>
                      <a:pt x="139" y="408"/>
                    </a:lnTo>
                    <a:lnTo>
                      <a:pt x="120" y="450"/>
                    </a:lnTo>
                    <a:lnTo>
                      <a:pt x="102" y="510"/>
                    </a:lnTo>
                    <a:lnTo>
                      <a:pt x="92" y="543"/>
                    </a:lnTo>
                    <a:lnTo>
                      <a:pt x="88" y="575"/>
                    </a:lnTo>
                    <a:lnTo>
                      <a:pt x="88" y="603"/>
                    </a:lnTo>
                    <a:lnTo>
                      <a:pt x="97" y="631"/>
                    </a:lnTo>
                    <a:lnTo>
                      <a:pt x="97" y="631"/>
                    </a:lnTo>
                    <a:lnTo>
                      <a:pt x="97" y="631"/>
                    </a:lnTo>
                    <a:lnTo>
                      <a:pt x="125" y="631"/>
                    </a:lnTo>
                    <a:lnTo>
                      <a:pt x="130" y="631"/>
                    </a:lnTo>
                    <a:lnTo>
                      <a:pt x="130" y="631"/>
                    </a:lnTo>
                    <a:lnTo>
                      <a:pt x="139" y="589"/>
                    </a:lnTo>
                    <a:lnTo>
                      <a:pt x="144" y="548"/>
                    </a:lnTo>
                    <a:lnTo>
                      <a:pt x="148" y="473"/>
                    </a:lnTo>
                    <a:lnTo>
                      <a:pt x="148" y="473"/>
                    </a:lnTo>
                    <a:lnTo>
                      <a:pt x="148" y="459"/>
                    </a:lnTo>
                    <a:lnTo>
                      <a:pt x="148" y="459"/>
                    </a:lnTo>
                    <a:lnTo>
                      <a:pt x="153" y="464"/>
                    </a:lnTo>
                    <a:lnTo>
                      <a:pt x="153" y="464"/>
                    </a:lnTo>
                    <a:lnTo>
                      <a:pt x="153" y="464"/>
                    </a:lnTo>
                    <a:lnTo>
                      <a:pt x="153" y="464"/>
                    </a:lnTo>
                    <a:lnTo>
                      <a:pt x="157" y="464"/>
                    </a:lnTo>
                    <a:lnTo>
                      <a:pt x="157" y="464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62" y="464"/>
                    </a:lnTo>
                    <a:lnTo>
                      <a:pt x="157" y="538"/>
                    </a:lnTo>
                    <a:lnTo>
                      <a:pt x="153" y="585"/>
                    </a:lnTo>
                    <a:lnTo>
                      <a:pt x="144" y="631"/>
                    </a:lnTo>
                    <a:lnTo>
                      <a:pt x="204" y="631"/>
                    </a:lnTo>
                    <a:lnTo>
                      <a:pt x="213" y="631"/>
                    </a:lnTo>
                    <a:lnTo>
                      <a:pt x="213" y="631"/>
                    </a:lnTo>
                    <a:lnTo>
                      <a:pt x="227" y="627"/>
                    </a:lnTo>
                    <a:lnTo>
                      <a:pt x="236" y="622"/>
                    </a:lnTo>
                    <a:lnTo>
                      <a:pt x="241" y="608"/>
                    </a:lnTo>
                    <a:lnTo>
                      <a:pt x="241" y="608"/>
                    </a:lnTo>
                    <a:lnTo>
                      <a:pt x="241" y="543"/>
                    </a:lnTo>
                    <a:lnTo>
                      <a:pt x="241" y="543"/>
                    </a:lnTo>
                    <a:lnTo>
                      <a:pt x="241" y="501"/>
                    </a:lnTo>
                    <a:lnTo>
                      <a:pt x="246" y="469"/>
                    </a:lnTo>
                    <a:lnTo>
                      <a:pt x="255" y="441"/>
                    </a:lnTo>
                    <a:lnTo>
                      <a:pt x="255" y="441"/>
                    </a:lnTo>
                    <a:lnTo>
                      <a:pt x="260" y="436"/>
                    </a:lnTo>
                    <a:lnTo>
                      <a:pt x="264" y="436"/>
                    </a:lnTo>
                    <a:lnTo>
                      <a:pt x="264" y="436"/>
                    </a:lnTo>
                    <a:lnTo>
                      <a:pt x="269" y="441"/>
                    </a:lnTo>
                    <a:lnTo>
                      <a:pt x="269" y="445"/>
                    </a:lnTo>
                    <a:lnTo>
                      <a:pt x="269" y="445"/>
                    </a:lnTo>
                    <a:lnTo>
                      <a:pt x="260" y="473"/>
                    </a:lnTo>
                    <a:lnTo>
                      <a:pt x="255" y="506"/>
                    </a:lnTo>
                    <a:lnTo>
                      <a:pt x="255" y="538"/>
                    </a:lnTo>
                    <a:lnTo>
                      <a:pt x="255" y="594"/>
                    </a:lnTo>
                    <a:lnTo>
                      <a:pt x="255" y="608"/>
                    </a:lnTo>
                    <a:lnTo>
                      <a:pt x="255" y="608"/>
                    </a:lnTo>
                    <a:lnTo>
                      <a:pt x="250" y="627"/>
                    </a:lnTo>
                    <a:lnTo>
                      <a:pt x="241" y="636"/>
                    </a:lnTo>
                    <a:lnTo>
                      <a:pt x="227" y="640"/>
                    </a:lnTo>
                    <a:lnTo>
                      <a:pt x="218" y="645"/>
                    </a:lnTo>
                    <a:lnTo>
                      <a:pt x="185" y="645"/>
                    </a:lnTo>
                    <a:lnTo>
                      <a:pt x="157" y="645"/>
                    </a:lnTo>
                    <a:lnTo>
                      <a:pt x="144" y="645"/>
                    </a:lnTo>
                    <a:lnTo>
                      <a:pt x="134" y="645"/>
                    </a:lnTo>
                    <a:lnTo>
                      <a:pt x="125" y="645"/>
                    </a:lnTo>
                    <a:lnTo>
                      <a:pt x="125" y="645"/>
                    </a:lnTo>
                    <a:lnTo>
                      <a:pt x="102" y="645"/>
                    </a:lnTo>
                    <a:lnTo>
                      <a:pt x="92" y="645"/>
                    </a:lnTo>
                    <a:lnTo>
                      <a:pt x="88" y="645"/>
                    </a:lnTo>
                    <a:lnTo>
                      <a:pt x="41" y="645"/>
                    </a:lnTo>
                    <a:lnTo>
                      <a:pt x="41" y="645"/>
                    </a:lnTo>
                    <a:lnTo>
                      <a:pt x="37" y="645"/>
                    </a:lnTo>
                    <a:lnTo>
                      <a:pt x="14" y="645"/>
                    </a:lnTo>
                    <a:lnTo>
                      <a:pt x="14" y="645"/>
                    </a:lnTo>
                    <a:lnTo>
                      <a:pt x="9" y="654"/>
                    </a:lnTo>
                    <a:lnTo>
                      <a:pt x="4" y="673"/>
                    </a:lnTo>
                    <a:lnTo>
                      <a:pt x="0" y="705"/>
                    </a:lnTo>
                    <a:lnTo>
                      <a:pt x="4" y="724"/>
                    </a:lnTo>
                    <a:lnTo>
                      <a:pt x="14" y="743"/>
                    </a:lnTo>
                    <a:lnTo>
                      <a:pt x="306" y="743"/>
                    </a:lnTo>
                    <a:lnTo>
                      <a:pt x="306" y="743"/>
                    </a:lnTo>
                    <a:lnTo>
                      <a:pt x="315" y="743"/>
                    </a:lnTo>
                    <a:lnTo>
                      <a:pt x="334" y="738"/>
                    </a:lnTo>
                    <a:lnTo>
                      <a:pt x="348" y="724"/>
                    </a:lnTo>
                    <a:lnTo>
                      <a:pt x="357" y="715"/>
                    </a:lnTo>
                    <a:lnTo>
                      <a:pt x="357" y="701"/>
                    </a:lnTo>
                    <a:lnTo>
                      <a:pt x="357" y="701"/>
                    </a:lnTo>
                    <a:lnTo>
                      <a:pt x="357" y="520"/>
                    </a:lnTo>
                    <a:lnTo>
                      <a:pt x="357" y="520"/>
                    </a:lnTo>
                    <a:close/>
                    <a:moveTo>
                      <a:pt x="167" y="450"/>
                    </a:moveTo>
                    <a:lnTo>
                      <a:pt x="167" y="450"/>
                    </a:lnTo>
                    <a:lnTo>
                      <a:pt x="162" y="450"/>
                    </a:lnTo>
                    <a:lnTo>
                      <a:pt x="162" y="450"/>
                    </a:lnTo>
                    <a:lnTo>
                      <a:pt x="167" y="436"/>
                    </a:lnTo>
                    <a:lnTo>
                      <a:pt x="167" y="418"/>
                    </a:lnTo>
                    <a:lnTo>
                      <a:pt x="167" y="418"/>
                    </a:lnTo>
                    <a:lnTo>
                      <a:pt x="162" y="408"/>
                    </a:lnTo>
                    <a:lnTo>
                      <a:pt x="162" y="408"/>
                    </a:lnTo>
                    <a:lnTo>
                      <a:pt x="162" y="408"/>
                    </a:lnTo>
                    <a:lnTo>
                      <a:pt x="162" y="408"/>
                    </a:lnTo>
                    <a:lnTo>
                      <a:pt x="167" y="408"/>
                    </a:lnTo>
                    <a:lnTo>
                      <a:pt x="167" y="408"/>
                    </a:lnTo>
                    <a:lnTo>
                      <a:pt x="171" y="408"/>
                    </a:lnTo>
                    <a:lnTo>
                      <a:pt x="171" y="408"/>
                    </a:lnTo>
                    <a:lnTo>
                      <a:pt x="171" y="408"/>
                    </a:lnTo>
                    <a:lnTo>
                      <a:pt x="171" y="408"/>
                    </a:lnTo>
                    <a:lnTo>
                      <a:pt x="171" y="408"/>
                    </a:lnTo>
                    <a:lnTo>
                      <a:pt x="171" y="408"/>
                    </a:lnTo>
                    <a:lnTo>
                      <a:pt x="185" y="404"/>
                    </a:lnTo>
                    <a:lnTo>
                      <a:pt x="185" y="404"/>
                    </a:lnTo>
                    <a:lnTo>
                      <a:pt x="190" y="404"/>
                    </a:lnTo>
                    <a:lnTo>
                      <a:pt x="190" y="404"/>
                    </a:lnTo>
                    <a:lnTo>
                      <a:pt x="204" y="399"/>
                    </a:lnTo>
                    <a:lnTo>
                      <a:pt x="204" y="399"/>
                    </a:lnTo>
                    <a:lnTo>
                      <a:pt x="204" y="399"/>
                    </a:lnTo>
                    <a:lnTo>
                      <a:pt x="204" y="399"/>
                    </a:lnTo>
                    <a:lnTo>
                      <a:pt x="218" y="394"/>
                    </a:lnTo>
                    <a:lnTo>
                      <a:pt x="218" y="394"/>
                    </a:lnTo>
                    <a:lnTo>
                      <a:pt x="222" y="394"/>
                    </a:lnTo>
                    <a:lnTo>
                      <a:pt x="222" y="394"/>
                    </a:lnTo>
                    <a:lnTo>
                      <a:pt x="236" y="385"/>
                    </a:lnTo>
                    <a:lnTo>
                      <a:pt x="236" y="385"/>
                    </a:lnTo>
                    <a:lnTo>
                      <a:pt x="236" y="385"/>
                    </a:lnTo>
                    <a:lnTo>
                      <a:pt x="236" y="385"/>
                    </a:lnTo>
                    <a:lnTo>
                      <a:pt x="250" y="380"/>
                    </a:lnTo>
                    <a:lnTo>
                      <a:pt x="250" y="380"/>
                    </a:lnTo>
                    <a:lnTo>
                      <a:pt x="255" y="380"/>
                    </a:lnTo>
                    <a:lnTo>
                      <a:pt x="255" y="380"/>
                    </a:lnTo>
                    <a:lnTo>
                      <a:pt x="273" y="371"/>
                    </a:lnTo>
                    <a:lnTo>
                      <a:pt x="273" y="371"/>
                    </a:lnTo>
                    <a:lnTo>
                      <a:pt x="273" y="371"/>
                    </a:lnTo>
                    <a:lnTo>
                      <a:pt x="273" y="371"/>
                    </a:lnTo>
                    <a:lnTo>
                      <a:pt x="287" y="362"/>
                    </a:lnTo>
                    <a:lnTo>
                      <a:pt x="287" y="362"/>
                    </a:lnTo>
                    <a:lnTo>
                      <a:pt x="287" y="362"/>
                    </a:lnTo>
                    <a:lnTo>
                      <a:pt x="287" y="362"/>
                    </a:lnTo>
                    <a:lnTo>
                      <a:pt x="292" y="371"/>
                    </a:lnTo>
                    <a:lnTo>
                      <a:pt x="292" y="371"/>
                    </a:lnTo>
                    <a:lnTo>
                      <a:pt x="273" y="390"/>
                    </a:lnTo>
                    <a:lnTo>
                      <a:pt x="246" y="413"/>
                    </a:lnTo>
                    <a:lnTo>
                      <a:pt x="208" y="436"/>
                    </a:lnTo>
                    <a:lnTo>
                      <a:pt x="190" y="445"/>
                    </a:lnTo>
                    <a:lnTo>
                      <a:pt x="171" y="450"/>
                    </a:lnTo>
                    <a:lnTo>
                      <a:pt x="171" y="450"/>
                    </a:lnTo>
                    <a:lnTo>
                      <a:pt x="167" y="450"/>
                    </a:lnTo>
                    <a:lnTo>
                      <a:pt x="167" y="450"/>
                    </a:lnTo>
                    <a:lnTo>
                      <a:pt x="167" y="450"/>
                    </a:lnTo>
                    <a:lnTo>
                      <a:pt x="167" y="450"/>
                    </a:lnTo>
                    <a:close/>
                    <a:moveTo>
                      <a:pt x="102" y="371"/>
                    </a:moveTo>
                    <a:lnTo>
                      <a:pt x="97" y="371"/>
                    </a:lnTo>
                    <a:lnTo>
                      <a:pt x="97" y="371"/>
                    </a:lnTo>
                    <a:lnTo>
                      <a:pt x="79" y="367"/>
                    </a:lnTo>
                    <a:lnTo>
                      <a:pt x="60" y="357"/>
                    </a:lnTo>
                    <a:lnTo>
                      <a:pt x="51" y="343"/>
                    </a:lnTo>
                    <a:lnTo>
                      <a:pt x="41" y="325"/>
                    </a:lnTo>
                    <a:lnTo>
                      <a:pt x="32" y="292"/>
                    </a:lnTo>
                    <a:lnTo>
                      <a:pt x="32" y="274"/>
                    </a:lnTo>
                    <a:lnTo>
                      <a:pt x="32" y="274"/>
                    </a:lnTo>
                    <a:lnTo>
                      <a:pt x="32" y="269"/>
                    </a:lnTo>
                    <a:lnTo>
                      <a:pt x="28" y="269"/>
                    </a:lnTo>
                    <a:lnTo>
                      <a:pt x="28" y="269"/>
                    </a:lnTo>
                    <a:lnTo>
                      <a:pt x="23" y="269"/>
                    </a:lnTo>
                    <a:lnTo>
                      <a:pt x="18" y="264"/>
                    </a:lnTo>
                    <a:lnTo>
                      <a:pt x="18" y="264"/>
                    </a:lnTo>
                    <a:lnTo>
                      <a:pt x="28" y="255"/>
                    </a:lnTo>
                    <a:lnTo>
                      <a:pt x="37" y="241"/>
                    </a:lnTo>
                    <a:lnTo>
                      <a:pt x="41" y="218"/>
                    </a:lnTo>
                    <a:lnTo>
                      <a:pt x="46" y="181"/>
                    </a:lnTo>
                    <a:lnTo>
                      <a:pt x="46" y="181"/>
                    </a:lnTo>
                    <a:lnTo>
                      <a:pt x="51" y="130"/>
                    </a:lnTo>
                    <a:lnTo>
                      <a:pt x="60" y="93"/>
                    </a:lnTo>
                    <a:lnTo>
                      <a:pt x="60" y="93"/>
                    </a:lnTo>
                    <a:lnTo>
                      <a:pt x="79" y="107"/>
                    </a:lnTo>
                    <a:lnTo>
                      <a:pt x="79" y="107"/>
                    </a:lnTo>
                    <a:lnTo>
                      <a:pt x="102" y="116"/>
                    </a:lnTo>
                    <a:lnTo>
                      <a:pt x="102" y="116"/>
                    </a:lnTo>
                    <a:lnTo>
                      <a:pt x="125" y="134"/>
                    </a:lnTo>
                    <a:lnTo>
                      <a:pt x="134" y="148"/>
                    </a:lnTo>
                    <a:lnTo>
                      <a:pt x="139" y="167"/>
                    </a:lnTo>
                    <a:lnTo>
                      <a:pt x="139" y="167"/>
                    </a:lnTo>
                    <a:lnTo>
                      <a:pt x="144" y="172"/>
                    </a:lnTo>
                    <a:lnTo>
                      <a:pt x="148" y="172"/>
                    </a:lnTo>
                    <a:lnTo>
                      <a:pt x="148" y="172"/>
                    </a:lnTo>
                    <a:lnTo>
                      <a:pt x="157" y="172"/>
                    </a:lnTo>
                    <a:lnTo>
                      <a:pt x="167" y="176"/>
                    </a:lnTo>
                    <a:lnTo>
                      <a:pt x="176" y="186"/>
                    </a:lnTo>
                    <a:lnTo>
                      <a:pt x="181" y="199"/>
                    </a:lnTo>
                    <a:lnTo>
                      <a:pt x="181" y="204"/>
                    </a:lnTo>
                    <a:lnTo>
                      <a:pt x="181" y="204"/>
                    </a:lnTo>
                    <a:lnTo>
                      <a:pt x="181" y="209"/>
                    </a:lnTo>
                    <a:lnTo>
                      <a:pt x="185" y="213"/>
                    </a:lnTo>
                    <a:lnTo>
                      <a:pt x="185" y="213"/>
                    </a:lnTo>
                    <a:lnTo>
                      <a:pt x="199" y="213"/>
                    </a:lnTo>
                    <a:lnTo>
                      <a:pt x="199" y="213"/>
                    </a:lnTo>
                    <a:lnTo>
                      <a:pt x="204" y="209"/>
                    </a:lnTo>
                    <a:lnTo>
                      <a:pt x="208" y="204"/>
                    </a:lnTo>
                    <a:lnTo>
                      <a:pt x="208" y="204"/>
                    </a:lnTo>
                    <a:lnTo>
                      <a:pt x="208" y="195"/>
                    </a:lnTo>
                    <a:lnTo>
                      <a:pt x="218" y="186"/>
                    </a:lnTo>
                    <a:lnTo>
                      <a:pt x="222" y="181"/>
                    </a:lnTo>
                    <a:lnTo>
                      <a:pt x="222" y="181"/>
                    </a:lnTo>
                    <a:lnTo>
                      <a:pt x="232" y="181"/>
                    </a:lnTo>
                    <a:lnTo>
                      <a:pt x="236" y="186"/>
                    </a:lnTo>
                    <a:lnTo>
                      <a:pt x="241" y="195"/>
                    </a:lnTo>
                    <a:lnTo>
                      <a:pt x="241" y="195"/>
                    </a:lnTo>
                    <a:lnTo>
                      <a:pt x="241" y="209"/>
                    </a:lnTo>
                    <a:lnTo>
                      <a:pt x="236" y="223"/>
                    </a:lnTo>
                    <a:lnTo>
                      <a:pt x="218" y="255"/>
                    </a:lnTo>
                    <a:lnTo>
                      <a:pt x="218" y="255"/>
                    </a:lnTo>
                    <a:lnTo>
                      <a:pt x="213" y="264"/>
                    </a:lnTo>
                    <a:lnTo>
                      <a:pt x="208" y="269"/>
                    </a:lnTo>
                    <a:lnTo>
                      <a:pt x="199" y="269"/>
                    </a:lnTo>
                    <a:lnTo>
                      <a:pt x="199" y="269"/>
                    </a:lnTo>
                    <a:lnTo>
                      <a:pt x="195" y="269"/>
                    </a:lnTo>
                    <a:lnTo>
                      <a:pt x="195" y="269"/>
                    </a:lnTo>
                    <a:lnTo>
                      <a:pt x="190" y="269"/>
                    </a:lnTo>
                    <a:lnTo>
                      <a:pt x="190" y="269"/>
                    </a:lnTo>
                    <a:lnTo>
                      <a:pt x="185" y="274"/>
                    </a:lnTo>
                    <a:lnTo>
                      <a:pt x="185" y="274"/>
                    </a:lnTo>
                    <a:lnTo>
                      <a:pt x="171" y="316"/>
                    </a:lnTo>
                    <a:lnTo>
                      <a:pt x="153" y="343"/>
                    </a:lnTo>
                    <a:lnTo>
                      <a:pt x="139" y="357"/>
                    </a:lnTo>
                    <a:lnTo>
                      <a:pt x="125" y="367"/>
                    </a:lnTo>
                    <a:lnTo>
                      <a:pt x="116" y="371"/>
                    </a:lnTo>
                    <a:lnTo>
                      <a:pt x="102" y="371"/>
                    </a:lnTo>
                    <a:lnTo>
                      <a:pt x="102" y="371"/>
                    </a:lnTo>
                    <a:close/>
                    <a:moveTo>
                      <a:pt x="144" y="371"/>
                    </a:moveTo>
                    <a:lnTo>
                      <a:pt x="144" y="371"/>
                    </a:lnTo>
                    <a:lnTo>
                      <a:pt x="162" y="357"/>
                    </a:lnTo>
                    <a:lnTo>
                      <a:pt x="162" y="357"/>
                    </a:lnTo>
                    <a:lnTo>
                      <a:pt x="181" y="325"/>
                    </a:lnTo>
                    <a:lnTo>
                      <a:pt x="199" y="283"/>
                    </a:lnTo>
                    <a:lnTo>
                      <a:pt x="199" y="283"/>
                    </a:lnTo>
                    <a:lnTo>
                      <a:pt x="213" y="283"/>
                    </a:lnTo>
                    <a:lnTo>
                      <a:pt x="218" y="278"/>
                    </a:lnTo>
                    <a:lnTo>
                      <a:pt x="227" y="269"/>
                    </a:lnTo>
                    <a:lnTo>
                      <a:pt x="227" y="269"/>
                    </a:lnTo>
                    <a:lnTo>
                      <a:pt x="236" y="288"/>
                    </a:lnTo>
                    <a:lnTo>
                      <a:pt x="255" y="302"/>
                    </a:lnTo>
                    <a:lnTo>
                      <a:pt x="283" y="325"/>
                    </a:lnTo>
                    <a:lnTo>
                      <a:pt x="283" y="325"/>
                    </a:lnTo>
                    <a:lnTo>
                      <a:pt x="278" y="339"/>
                    </a:lnTo>
                    <a:lnTo>
                      <a:pt x="283" y="348"/>
                    </a:lnTo>
                    <a:lnTo>
                      <a:pt x="283" y="348"/>
                    </a:lnTo>
                    <a:lnTo>
                      <a:pt x="278" y="348"/>
                    </a:lnTo>
                    <a:lnTo>
                      <a:pt x="278" y="348"/>
                    </a:lnTo>
                    <a:lnTo>
                      <a:pt x="264" y="357"/>
                    </a:lnTo>
                    <a:lnTo>
                      <a:pt x="264" y="357"/>
                    </a:lnTo>
                    <a:lnTo>
                      <a:pt x="264" y="357"/>
                    </a:lnTo>
                    <a:lnTo>
                      <a:pt x="264" y="357"/>
                    </a:lnTo>
                    <a:lnTo>
                      <a:pt x="246" y="367"/>
                    </a:lnTo>
                    <a:lnTo>
                      <a:pt x="246" y="367"/>
                    </a:lnTo>
                    <a:lnTo>
                      <a:pt x="246" y="371"/>
                    </a:lnTo>
                    <a:lnTo>
                      <a:pt x="246" y="371"/>
                    </a:lnTo>
                    <a:lnTo>
                      <a:pt x="227" y="376"/>
                    </a:lnTo>
                    <a:lnTo>
                      <a:pt x="227" y="376"/>
                    </a:lnTo>
                    <a:lnTo>
                      <a:pt x="222" y="376"/>
                    </a:lnTo>
                    <a:lnTo>
                      <a:pt x="222" y="376"/>
                    </a:lnTo>
                    <a:lnTo>
                      <a:pt x="208" y="385"/>
                    </a:lnTo>
                    <a:lnTo>
                      <a:pt x="208" y="385"/>
                    </a:lnTo>
                    <a:lnTo>
                      <a:pt x="208" y="385"/>
                    </a:lnTo>
                    <a:lnTo>
                      <a:pt x="208" y="385"/>
                    </a:lnTo>
                    <a:lnTo>
                      <a:pt x="190" y="390"/>
                    </a:lnTo>
                    <a:lnTo>
                      <a:pt x="190" y="390"/>
                    </a:lnTo>
                    <a:lnTo>
                      <a:pt x="190" y="390"/>
                    </a:lnTo>
                    <a:lnTo>
                      <a:pt x="190" y="390"/>
                    </a:lnTo>
                    <a:lnTo>
                      <a:pt x="176" y="394"/>
                    </a:lnTo>
                    <a:lnTo>
                      <a:pt x="176" y="394"/>
                    </a:lnTo>
                    <a:lnTo>
                      <a:pt x="171" y="394"/>
                    </a:lnTo>
                    <a:lnTo>
                      <a:pt x="171" y="394"/>
                    </a:lnTo>
                    <a:lnTo>
                      <a:pt x="162" y="394"/>
                    </a:lnTo>
                    <a:lnTo>
                      <a:pt x="162" y="394"/>
                    </a:lnTo>
                    <a:lnTo>
                      <a:pt x="162" y="394"/>
                    </a:lnTo>
                    <a:lnTo>
                      <a:pt x="162" y="394"/>
                    </a:lnTo>
                    <a:lnTo>
                      <a:pt x="162" y="399"/>
                    </a:lnTo>
                    <a:lnTo>
                      <a:pt x="162" y="399"/>
                    </a:lnTo>
                    <a:lnTo>
                      <a:pt x="153" y="399"/>
                    </a:lnTo>
                    <a:lnTo>
                      <a:pt x="153" y="399"/>
                    </a:lnTo>
                    <a:lnTo>
                      <a:pt x="153" y="399"/>
                    </a:lnTo>
                    <a:lnTo>
                      <a:pt x="153" y="399"/>
                    </a:lnTo>
                    <a:lnTo>
                      <a:pt x="153" y="399"/>
                    </a:lnTo>
                    <a:lnTo>
                      <a:pt x="153" y="399"/>
                    </a:lnTo>
                    <a:lnTo>
                      <a:pt x="144" y="380"/>
                    </a:lnTo>
                    <a:lnTo>
                      <a:pt x="144" y="380"/>
                    </a:lnTo>
                    <a:lnTo>
                      <a:pt x="139" y="376"/>
                    </a:lnTo>
                    <a:lnTo>
                      <a:pt x="139" y="376"/>
                    </a:lnTo>
                    <a:lnTo>
                      <a:pt x="139" y="376"/>
                    </a:lnTo>
                    <a:lnTo>
                      <a:pt x="139" y="376"/>
                    </a:lnTo>
                    <a:lnTo>
                      <a:pt x="144" y="371"/>
                    </a:lnTo>
                    <a:lnTo>
                      <a:pt x="144" y="371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3" name="Freeform 57"/>
              <p:cNvSpPr>
                <a:spLocks noEditPoints="1"/>
              </p:cNvSpPr>
              <p:nvPr/>
            </p:nvSpPr>
            <p:spPr bwMode="auto">
              <a:xfrm>
                <a:off x="8513763" y="4462463"/>
                <a:ext cx="184150" cy="141288"/>
              </a:xfrm>
              <a:custGeom>
                <a:avLst/>
                <a:gdLst>
                  <a:gd name="T0" fmla="*/ 111 w 116"/>
                  <a:gd name="T1" fmla="*/ 10 h 89"/>
                  <a:gd name="T2" fmla="*/ 111 w 116"/>
                  <a:gd name="T3" fmla="*/ 10 h 89"/>
                  <a:gd name="T4" fmla="*/ 111 w 116"/>
                  <a:gd name="T5" fmla="*/ 0 h 89"/>
                  <a:gd name="T6" fmla="*/ 111 w 116"/>
                  <a:gd name="T7" fmla="*/ 0 h 89"/>
                  <a:gd name="T8" fmla="*/ 106 w 116"/>
                  <a:gd name="T9" fmla="*/ 0 h 89"/>
                  <a:gd name="T10" fmla="*/ 106 w 116"/>
                  <a:gd name="T11" fmla="*/ 0 h 89"/>
                  <a:gd name="T12" fmla="*/ 88 w 116"/>
                  <a:gd name="T13" fmla="*/ 5 h 89"/>
                  <a:gd name="T14" fmla="*/ 51 w 116"/>
                  <a:gd name="T15" fmla="*/ 19 h 89"/>
                  <a:gd name="T16" fmla="*/ 32 w 116"/>
                  <a:gd name="T17" fmla="*/ 28 h 89"/>
                  <a:gd name="T18" fmla="*/ 18 w 116"/>
                  <a:gd name="T19" fmla="*/ 42 h 89"/>
                  <a:gd name="T20" fmla="*/ 4 w 116"/>
                  <a:gd name="T21" fmla="*/ 61 h 89"/>
                  <a:gd name="T22" fmla="*/ 0 w 116"/>
                  <a:gd name="T23" fmla="*/ 84 h 89"/>
                  <a:gd name="T24" fmla="*/ 0 w 116"/>
                  <a:gd name="T25" fmla="*/ 84 h 89"/>
                  <a:gd name="T26" fmla="*/ 4 w 116"/>
                  <a:gd name="T27" fmla="*/ 89 h 89"/>
                  <a:gd name="T28" fmla="*/ 9 w 116"/>
                  <a:gd name="T29" fmla="*/ 89 h 89"/>
                  <a:gd name="T30" fmla="*/ 111 w 116"/>
                  <a:gd name="T31" fmla="*/ 89 h 89"/>
                  <a:gd name="T32" fmla="*/ 111 w 116"/>
                  <a:gd name="T33" fmla="*/ 89 h 89"/>
                  <a:gd name="T34" fmla="*/ 116 w 116"/>
                  <a:gd name="T35" fmla="*/ 84 h 89"/>
                  <a:gd name="T36" fmla="*/ 116 w 116"/>
                  <a:gd name="T37" fmla="*/ 84 h 89"/>
                  <a:gd name="T38" fmla="*/ 116 w 116"/>
                  <a:gd name="T39" fmla="*/ 79 h 89"/>
                  <a:gd name="T40" fmla="*/ 116 w 116"/>
                  <a:gd name="T41" fmla="*/ 79 h 89"/>
                  <a:gd name="T42" fmla="*/ 111 w 116"/>
                  <a:gd name="T43" fmla="*/ 56 h 89"/>
                  <a:gd name="T44" fmla="*/ 106 w 116"/>
                  <a:gd name="T45" fmla="*/ 33 h 89"/>
                  <a:gd name="T46" fmla="*/ 111 w 116"/>
                  <a:gd name="T47" fmla="*/ 10 h 89"/>
                  <a:gd name="T48" fmla="*/ 111 w 116"/>
                  <a:gd name="T49" fmla="*/ 10 h 89"/>
                  <a:gd name="T50" fmla="*/ 14 w 116"/>
                  <a:gd name="T51" fmla="*/ 75 h 89"/>
                  <a:gd name="T52" fmla="*/ 14 w 116"/>
                  <a:gd name="T53" fmla="*/ 75 h 89"/>
                  <a:gd name="T54" fmla="*/ 18 w 116"/>
                  <a:gd name="T55" fmla="*/ 61 h 89"/>
                  <a:gd name="T56" fmla="*/ 27 w 116"/>
                  <a:gd name="T57" fmla="*/ 51 h 89"/>
                  <a:gd name="T58" fmla="*/ 51 w 116"/>
                  <a:gd name="T59" fmla="*/ 38 h 89"/>
                  <a:gd name="T60" fmla="*/ 74 w 116"/>
                  <a:gd name="T61" fmla="*/ 24 h 89"/>
                  <a:gd name="T62" fmla="*/ 97 w 116"/>
                  <a:gd name="T63" fmla="*/ 14 h 89"/>
                  <a:gd name="T64" fmla="*/ 97 w 116"/>
                  <a:gd name="T65" fmla="*/ 14 h 89"/>
                  <a:gd name="T66" fmla="*/ 92 w 116"/>
                  <a:gd name="T67" fmla="*/ 33 h 89"/>
                  <a:gd name="T68" fmla="*/ 92 w 116"/>
                  <a:gd name="T69" fmla="*/ 51 h 89"/>
                  <a:gd name="T70" fmla="*/ 102 w 116"/>
                  <a:gd name="T71" fmla="*/ 75 h 89"/>
                  <a:gd name="T72" fmla="*/ 14 w 116"/>
                  <a:gd name="T73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" h="89">
                    <a:moveTo>
                      <a:pt x="111" y="10"/>
                    </a:moveTo>
                    <a:lnTo>
                      <a:pt x="111" y="10"/>
                    </a:lnTo>
                    <a:lnTo>
                      <a:pt x="111" y="0"/>
                    </a:lnTo>
                    <a:lnTo>
                      <a:pt x="111" y="0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88" y="5"/>
                    </a:lnTo>
                    <a:lnTo>
                      <a:pt x="51" y="19"/>
                    </a:lnTo>
                    <a:lnTo>
                      <a:pt x="32" y="28"/>
                    </a:lnTo>
                    <a:lnTo>
                      <a:pt x="18" y="42"/>
                    </a:lnTo>
                    <a:lnTo>
                      <a:pt x="4" y="61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4" y="89"/>
                    </a:lnTo>
                    <a:lnTo>
                      <a:pt x="9" y="89"/>
                    </a:lnTo>
                    <a:lnTo>
                      <a:pt x="111" y="89"/>
                    </a:lnTo>
                    <a:lnTo>
                      <a:pt x="111" y="89"/>
                    </a:lnTo>
                    <a:lnTo>
                      <a:pt x="116" y="84"/>
                    </a:lnTo>
                    <a:lnTo>
                      <a:pt x="116" y="84"/>
                    </a:lnTo>
                    <a:lnTo>
                      <a:pt x="116" y="79"/>
                    </a:lnTo>
                    <a:lnTo>
                      <a:pt x="116" y="79"/>
                    </a:lnTo>
                    <a:lnTo>
                      <a:pt x="111" y="56"/>
                    </a:lnTo>
                    <a:lnTo>
                      <a:pt x="106" y="33"/>
                    </a:lnTo>
                    <a:lnTo>
                      <a:pt x="111" y="10"/>
                    </a:lnTo>
                    <a:lnTo>
                      <a:pt x="111" y="10"/>
                    </a:lnTo>
                    <a:close/>
                    <a:moveTo>
                      <a:pt x="14" y="75"/>
                    </a:moveTo>
                    <a:lnTo>
                      <a:pt x="14" y="75"/>
                    </a:lnTo>
                    <a:lnTo>
                      <a:pt x="18" y="61"/>
                    </a:lnTo>
                    <a:lnTo>
                      <a:pt x="27" y="51"/>
                    </a:lnTo>
                    <a:lnTo>
                      <a:pt x="51" y="38"/>
                    </a:lnTo>
                    <a:lnTo>
                      <a:pt x="74" y="24"/>
                    </a:lnTo>
                    <a:lnTo>
                      <a:pt x="97" y="14"/>
                    </a:lnTo>
                    <a:lnTo>
                      <a:pt x="97" y="14"/>
                    </a:lnTo>
                    <a:lnTo>
                      <a:pt x="92" y="33"/>
                    </a:lnTo>
                    <a:lnTo>
                      <a:pt x="92" y="51"/>
                    </a:lnTo>
                    <a:lnTo>
                      <a:pt x="102" y="75"/>
                    </a:lnTo>
                    <a:lnTo>
                      <a:pt x="14" y="75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4" name="Freeform 58"/>
              <p:cNvSpPr>
                <a:spLocks noEditPoints="1"/>
              </p:cNvSpPr>
              <p:nvPr/>
            </p:nvSpPr>
            <p:spPr bwMode="auto">
              <a:xfrm>
                <a:off x="8085138" y="3748088"/>
                <a:ext cx="347662" cy="744538"/>
              </a:xfrm>
              <a:custGeom>
                <a:avLst/>
                <a:gdLst>
                  <a:gd name="T0" fmla="*/ 219 w 219"/>
                  <a:gd name="T1" fmla="*/ 265 h 469"/>
                  <a:gd name="T2" fmla="*/ 168 w 219"/>
                  <a:gd name="T3" fmla="*/ 33 h 469"/>
                  <a:gd name="T4" fmla="*/ 168 w 219"/>
                  <a:gd name="T5" fmla="*/ 33 h 469"/>
                  <a:gd name="T6" fmla="*/ 163 w 219"/>
                  <a:gd name="T7" fmla="*/ 23 h 469"/>
                  <a:gd name="T8" fmla="*/ 154 w 219"/>
                  <a:gd name="T9" fmla="*/ 19 h 469"/>
                  <a:gd name="T10" fmla="*/ 24 w 219"/>
                  <a:gd name="T11" fmla="*/ 0 h 469"/>
                  <a:gd name="T12" fmla="*/ 24 w 219"/>
                  <a:gd name="T13" fmla="*/ 0 h 469"/>
                  <a:gd name="T14" fmla="*/ 14 w 219"/>
                  <a:gd name="T15" fmla="*/ 0 h 469"/>
                  <a:gd name="T16" fmla="*/ 5 w 219"/>
                  <a:gd name="T17" fmla="*/ 5 h 469"/>
                  <a:gd name="T18" fmla="*/ 5 w 219"/>
                  <a:gd name="T19" fmla="*/ 5 h 469"/>
                  <a:gd name="T20" fmla="*/ 0 w 219"/>
                  <a:gd name="T21" fmla="*/ 14 h 469"/>
                  <a:gd name="T22" fmla="*/ 0 w 219"/>
                  <a:gd name="T23" fmla="*/ 23 h 469"/>
                  <a:gd name="T24" fmla="*/ 84 w 219"/>
                  <a:gd name="T25" fmla="*/ 450 h 469"/>
                  <a:gd name="T26" fmla="*/ 84 w 219"/>
                  <a:gd name="T27" fmla="*/ 450 h 469"/>
                  <a:gd name="T28" fmla="*/ 89 w 219"/>
                  <a:gd name="T29" fmla="*/ 464 h 469"/>
                  <a:gd name="T30" fmla="*/ 98 w 219"/>
                  <a:gd name="T31" fmla="*/ 469 h 469"/>
                  <a:gd name="T32" fmla="*/ 98 w 219"/>
                  <a:gd name="T33" fmla="*/ 469 h 469"/>
                  <a:gd name="T34" fmla="*/ 103 w 219"/>
                  <a:gd name="T35" fmla="*/ 469 h 469"/>
                  <a:gd name="T36" fmla="*/ 103 w 219"/>
                  <a:gd name="T37" fmla="*/ 469 h 469"/>
                  <a:gd name="T38" fmla="*/ 112 w 219"/>
                  <a:gd name="T39" fmla="*/ 464 h 469"/>
                  <a:gd name="T40" fmla="*/ 116 w 219"/>
                  <a:gd name="T41" fmla="*/ 460 h 469"/>
                  <a:gd name="T42" fmla="*/ 214 w 219"/>
                  <a:gd name="T43" fmla="*/ 274 h 469"/>
                  <a:gd name="T44" fmla="*/ 214 w 219"/>
                  <a:gd name="T45" fmla="*/ 274 h 469"/>
                  <a:gd name="T46" fmla="*/ 219 w 219"/>
                  <a:gd name="T47" fmla="*/ 265 h 469"/>
                  <a:gd name="T48" fmla="*/ 219 w 219"/>
                  <a:gd name="T49" fmla="*/ 265 h 469"/>
                  <a:gd name="T50" fmla="*/ 112 w 219"/>
                  <a:gd name="T51" fmla="*/ 395 h 469"/>
                  <a:gd name="T52" fmla="*/ 42 w 219"/>
                  <a:gd name="T53" fmla="*/ 42 h 469"/>
                  <a:gd name="T54" fmla="*/ 135 w 219"/>
                  <a:gd name="T55" fmla="*/ 56 h 469"/>
                  <a:gd name="T56" fmla="*/ 181 w 219"/>
                  <a:gd name="T57" fmla="*/ 265 h 469"/>
                  <a:gd name="T58" fmla="*/ 112 w 219"/>
                  <a:gd name="T59" fmla="*/ 39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9" h="469">
                    <a:moveTo>
                      <a:pt x="219" y="265"/>
                    </a:moveTo>
                    <a:lnTo>
                      <a:pt x="168" y="33"/>
                    </a:lnTo>
                    <a:lnTo>
                      <a:pt x="168" y="33"/>
                    </a:lnTo>
                    <a:lnTo>
                      <a:pt x="163" y="23"/>
                    </a:lnTo>
                    <a:lnTo>
                      <a:pt x="154" y="19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0" y="14"/>
                    </a:lnTo>
                    <a:lnTo>
                      <a:pt x="0" y="23"/>
                    </a:lnTo>
                    <a:lnTo>
                      <a:pt x="84" y="450"/>
                    </a:lnTo>
                    <a:lnTo>
                      <a:pt x="84" y="450"/>
                    </a:lnTo>
                    <a:lnTo>
                      <a:pt x="89" y="464"/>
                    </a:lnTo>
                    <a:lnTo>
                      <a:pt x="98" y="469"/>
                    </a:lnTo>
                    <a:lnTo>
                      <a:pt x="98" y="469"/>
                    </a:lnTo>
                    <a:lnTo>
                      <a:pt x="103" y="469"/>
                    </a:lnTo>
                    <a:lnTo>
                      <a:pt x="103" y="469"/>
                    </a:lnTo>
                    <a:lnTo>
                      <a:pt x="112" y="464"/>
                    </a:lnTo>
                    <a:lnTo>
                      <a:pt x="116" y="460"/>
                    </a:lnTo>
                    <a:lnTo>
                      <a:pt x="214" y="274"/>
                    </a:lnTo>
                    <a:lnTo>
                      <a:pt x="214" y="274"/>
                    </a:lnTo>
                    <a:lnTo>
                      <a:pt x="219" y="265"/>
                    </a:lnTo>
                    <a:lnTo>
                      <a:pt x="219" y="265"/>
                    </a:lnTo>
                    <a:close/>
                    <a:moveTo>
                      <a:pt x="112" y="395"/>
                    </a:moveTo>
                    <a:lnTo>
                      <a:pt x="42" y="42"/>
                    </a:lnTo>
                    <a:lnTo>
                      <a:pt x="135" y="56"/>
                    </a:lnTo>
                    <a:lnTo>
                      <a:pt x="181" y="265"/>
                    </a:lnTo>
                    <a:lnTo>
                      <a:pt x="112" y="395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5" name="Freeform 59"/>
              <p:cNvSpPr>
                <a:spLocks noEditPoints="1"/>
              </p:cNvSpPr>
              <p:nvPr/>
            </p:nvSpPr>
            <p:spPr bwMode="auto">
              <a:xfrm>
                <a:off x="8299450" y="4168775"/>
                <a:ext cx="398462" cy="315913"/>
              </a:xfrm>
              <a:custGeom>
                <a:avLst/>
                <a:gdLst>
                  <a:gd name="T0" fmla="*/ 0 w 251"/>
                  <a:gd name="T1" fmla="*/ 195 h 199"/>
                  <a:gd name="T2" fmla="*/ 237 w 251"/>
                  <a:gd name="T3" fmla="*/ 195 h 199"/>
                  <a:gd name="T4" fmla="*/ 107 w 251"/>
                  <a:gd name="T5" fmla="*/ 23 h 199"/>
                  <a:gd name="T6" fmla="*/ 167 w 251"/>
                  <a:gd name="T7" fmla="*/ 14 h 199"/>
                  <a:gd name="T8" fmla="*/ 181 w 251"/>
                  <a:gd name="T9" fmla="*/ 23 h 199"/>
                  <a:gd name="T10" fmla="*/ 153 w 251"/>
                  <a:gd name="T11" fmla="*/ 55 h 199"/>
                  <a:gd name="T12" fmla="*/ 149 w 251"/>
                  <a:gd name="T13" fmla="*/ 28 h 199"/>
                  <a:gd name="T14" fmla="*/ 107 w 251"/>
                  <a:gd name="T15" fmla="*/ 23 h 199"/>
                  <a:gd name="T16" fmla="*/ 121 w 251"/>
                  <a:gd name="T17" fmla="*/ 37 h 199"/>
                  <a:gd name="T18" fmla="*/ 116 w 251"/>
                  <a:gd name="T19" fmla="*/ 55 h 199"/>
                  <a:gd name="T20" fmla="*/ 84 w 251"/>
                  <a:gd name="T21" fmla="*/ 79 h 199"/>
                  <a:gd name="T22" fmla="*/ 107 w 251"/>
                  <a:gd name="T23" fmla="*/ 65 h 199"/>
                  <a:gd name="T24" fmla="*/ 102 w 251"/>
                  <a:gd name="T25" fmla="*/ 83 h 199"/>
                  <a:gd name="T26" fmla="*/ 70 w 251"/>
                  <a:gd name="T27" fmla="*/ 102 h 199"/>
                  <a:gd name="T28" fmla="*/ 98 w 251"/>
                  <a:gd name="T29" fmla="*/ 93 h 199"/>
                  <a:gd name="T30" fmla="*/ 93 w 251"/>
                  <a:gd name="T31" fmla="*/ 106 h 199"/>
                  <a:gd name="T32" fmla="*/ 70 w 251"/>
                  <a:gd name="T33" fmla="*/ 185 h 199"/>
                  <a:gd name="T34" fmla="*/ 33 w 251"/>
                  <a:gd name="T35" fmla="*/ 190 h 199"/>
                  <a:gd name="T36" fmla="*/ 65 w 251"/>
                  <a:gd name="T37" fmla="*/ 171 h 199"/>
                  <a:gd name="T38" fmla="*/ 84 w 251"/>
                  <a:gd name="T39" fmla="*/ 158 h 199"/>
                  <a:gd name="T40" fmla="*/ 42 w 251"/>
                  <a:gd name="T41" fmla="*/ 158 h 199"/>
                  <a:gd name="T42" fmla="*/ 74 w 251"/>
                  <a:gd name="T43" fmla="*/ 148 h 199"/>
                  <a:gd name="T44" fmla="*/ 88 w 251"/>
                  <a:gd name="T45" fmla="*/ 134 h 199"/>
                  <a:gd name="T46" fmla="*/ 60 w 251"/>
                  <a:gd name="T47" fmla="*/ 125 h 199"/>
                  <a:gd name="T48" fmla="*/ 93 w 251"/>
                  <a:gd name="T49" fmla="*/ 120 h 199"/>
                  <a:gd name="T50" fmla="*/ 130 w 251"/>
                  <a:gd name="T51" fmla="*/ 190 h 199"/>
                  <a:gd name="T52" fmla="*/ 102 w 251"/>
                  <a:gd name="T53" fmla="*/ 176 h 199"/>
                  <a:gd name="T54" fmla="*/ 144 w 251"/>
                  <a:gd name="T55" fmla="*/ 176 h 199"/>
                  <a:gd name="T56" fmla="*/ 121 w 251"/>
                  <a:gd name="T57" fmla="*/ 162 h 199"/>
                  <a:gd name="T58" fmla="*/ 116 w 251"/>
                  <a:gd name="T59" fmla="*/ 148 h 199"/>
                  <a:gd name="T60" fmla="*/ 149 w 251"/>
                  <a:gd name="T61" fmla="*/ 158 h 199"/>
                  <a:gd name="T62" fmla="*/ 125 w 251"/>
                  <a:gd name="T63" fmla="*/ 134 h 199"/>
                  <a:gd name="T64" fmla="*/ 130 w 251"/>
                  <a:gd name="T65" fmla="*/ 120 h 199"/>
                  <a:gd name="T66" fmla="*/ 162 w 251"/>
                  <a:gd name="T67" fmla="*/ 106 h 199"/>
                  <a:gd name="T68" fmla="*/ 130 w 251"/>
                  <a:gd name="T69" fmla="*/ 106 h 199"/>
                  <a:gd name="T70" fmla="*/ 153 w 251"/>
                  <a:gd name="T71" fmla="*/ 93 h 199"/>
                  <a:gd name="T72" fmla="*/ 144 w 251"/>
                  <a:gd name="T73" fmla="*/ 83 h 199"/>
                  <a:gd name="T74" fmla="*/ 144 w 251"/>
                  <a:gd name="T75" fmla="*/ 69 h 199"/>
                  <a:gd name="T76" fmla="*/ 167 w 251"/>
                  <a:gd name="T77" fmla="*/ 79 h 199"/>
                  <a:gd name="T78" fmla="*/ 214 w 251"/>
                  <a:gd name="T79" fmla="*/ 185 h 199"/>
                  <a:gd name="T80" fmla="*/ 172 w 251"/>
                  <a:gd name="T81" fmla="*/ 185 h 199"/>
                  <a:gd name="T82" fmla="*/ 200 w 251"/>
                  <a:gd name="T83" fmla="*/ 171 h 199"/>
                  <a:gd name="T84" fmla="*/ 209 w 251"/>
                  <a:gd name="T85" fmla="*/ 162 h 199"/>
                  <a:gd name="T86" fmla="*/ 176 w 251"/>
                  <a:gd name="T87" fmla="*/ 153 h 199"/>
                  <a:gd name="T88" fmla="*/ 214 w 251"/>
                  <a:gd name="T89" fmla="*/ 148 h 199"/>
                  <a:gd name="T90" fmla="*/ 204 w 251"/>
                  <a:gd name="T91" fmla="*/ 134 h 199"/>
                  <a:gd name="T92" fmla="*/ 181 w 251"/>
                  <a:gd name="T93" fmla="*/ 125 h 199"/>
                  <a:gd name="T94" fmla="*/ 218 w 251"/>
                  <a:gd name="T95" fmla="*/ 125 h 199"/>
                  <a:gd name="T96" fmla="*/ 195 w 251"/>
                  <a:gd name="T97" fmla="*/ 111 h 199"/>
                  <a:gd name="T98" fmla="*/ 190 w 251"/>
                  <a:gd name="T99" fmla="*/ 93 h 199"/>
                  <a:gd name="T100" fmla="*/ 223 w 251"/>
                  <a:gd name="T101" fmla="*/ 106 h 199"/>
                  <a:gd name="T102" fmla="*/ 200 w 251"/>
                  <a:gd name="T103" fmla="*/ 83 h 199"/>
                  <a:gd name="T104" fmla="*/ 204 w 251"/>
                  <a:gd name="T105" fmla="*/ 65 h 199"/>
                  <a:gd name="T106" fmla="*/ 227 w 251"/>
                  <a:gd name="T107" fmla="*/ 51 h 199"/>
                  <a:gd name="T108" fmla="*/ 200 w 251"/>
                  <a:gd name="T109" fmla="*/ 55 h 199"/>
                  <a:gd name="T110" fmla="*/ 218 w 251"/>
                  <a:gd name="T111" fmla="*/ 41 h 199"/>
                  <a:gd name="T112" fmla="*/ 227 w 251"/>
                  <a:gd name="T113" fmla="*/ 23 h 199"/>
                  <a:gd name="T114" fmla="*/ 204 w 251"/>
                  <a:gd name="T115" fmla="*/ 23 h 199"/>
                  <a:gd name="T116" fmla="*/ 223 w 251"/>
                  <a:gd name="T117" fmla="*/ 1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9">
                    <a:moveTo>
                      <a:pt x="241" y="4"/>
                    </a:moveTo>
                    <a:lnTo>
                      <a:pt x="107" y="0"/>
                    </a:lnTo>
                    <a:lnTo>
                      <a:pt x="107" y="0"/>
                    </a:lnTo>
                    <a:lnTo>
                      <a:pt x="98" y="4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9"/>
                    </a:lnTo>
                    <a:lnTo>
                      <a:pt x="9" y="199"/>
                    </a:lnTo>
                    <a:lnTo>
                      <a:pt x="223" y="199"/>
                    </a:lnTo>
                    <a:lnTo>
                      <a:pt x="223" y="199"/>
                    </a:lnTo>
                    <a:lnTo>
                      <a:pt x="232" y="199"/>
                    </a:lnTo>
                    <a:lnTo>
                      <a:pt x="237" y="195"/>
                    </a:lnTo>
                    <a:lnTo>
                      <a:pt x="251" y="9"/>
                    </a:lnTo>
                    <a:lnTo>
                      <a:pt x="251" y="9"/>
                    </a:lnTo>
                    <a:lnTo>
                      <a:pt x="246" y="4"/>
                    </a:lnTo>
                    <a:lnTo>
                      <a:pt x="241" y="4"/>
                    </a:lnTo>
                    <a:lnTo>
                      <a:pt x="241" y="4"/>
                    </a:lnTo>
                    <a:close/>
                    <a:moveTo>
                      <a:pt x="107" y="23"/>
                    </a:moveTo>
                    <a:lnTo>
                      <a:pt x="111" y="14"/>
                    </a:lnTo>
                    <a:lnTo>
                      <a:pt x="111" y="14"/>
                    </a:lnTo>
                    <a:lnTo>
                      <a:pt x="121" y="14"/>
                    </a:lnTo>
                    <a:lnTo>
                      <a:pt x="149" y="14"/>
                    </a:lnTo>
                    <a:lnTo>
                      <a:pt x="149" y="14"/>
                    </a:lnTo>
                    <a:lnTo>
                      <a:pt x="167" y="14"/>
                    </a:lnTo>
                    <a:lnTo>
                      <a:pt x="176" y="14"/>
                    </a:lnTo>
                    <a:lnTo>
                      <a:pt x="176" y="14"/>
                    </a:lnTo>
                    <a:lnTo>
                      <a:pt x="181" y="14"/>
                    </a:lnTo>
                    <a:lnTo>
                      <a:pt x="186" y="18"/>
                    </a:lnTo>
                    <a:lnTo>
                      <a:pt x="181" y="23"/>
                    </a:lnTo>
                    <a:lnTo>
                      <a:pt x="181" y="23"/>
                    </a:lnTo>
                    <a:lnTo>
                      <a:pt x="181" y="32"/>
                    </a:lnTo>
                    <a:lnTo>
                      <a:pt x="176" y="51"/>
                    </a:lnTo>
                    <a:lnTo>
                      <a:pt x="176" y="51"/>
                    </a:lnTo>
                    <a:lnTo>
                      <a:pt x="172" y="55"/>
                    </a:lnTo>
                    <a:lnTo>
                      <a:pt x="167" y="55"/>
                    </a:lnTo>
                    <a:lnTo>
                      <a:pt x="153" y="55"/>
                    </a:lnTo>
                    <a:lnTo>
                      <a:pt x="153" y="55"/>
                    </a:lnTo>
                    <a:lnTo>
                      <a:pt x="149" y="55"/>
                    </a:lnTo>
                    <a:lnTo>
                      <a:pt x="144" y="51"/>
                    </a:lnTo>
                    <a:lnTo>
                      <a:pt x="153" y="32"/>
                    </a:lnTo>
                    <a:lnTo>
                      <a:pt x="153" y="32"/>
                    </a:lnTo>
                    <a:lnTo>
                      <a:pt x="149" y="28"/>
                    </a:lnTo>
                    <a:lnTo>
                      <a:pt x="144" y="28"/>
                    </a:lnTo>
                    <a:lnTo>
                      <a:pt x="111" y="28"/>
                    </a:lnTo>
                    <a:lnTo>
                      <a:pt x="111" y="28"/>
                    </a:lnTo>
                    <a:lnTo>
                      <a:pt x="107" y="28"/>
                    </a:lnTo>
                    <a:lnTo>
                      <a:pt x="107" y="23"/>
                    </a:lnTo>
                    <a:lnTo>
                      <a:pt x="107" y="23"/>
                    </a:lnTo>
                    <a:close/>
                    <a:moveTo>
                      <a:pt x="93" y="51"/>
                    </a:moveTo>
                    <a:lnTo>
                      <a:pt x="98" y="41"/>
                    </a:lnTo>
                    <a:lnTo>
                      <a:pt x="98" y="41"/>
                    </a:lnTo>
                    <a:lnTo>
                      <a:pt x="107" y="37"/>
                    </a:lnTo>
                    <a:lnTo>
                      <a:pt x="121" y="37"/>
                    </a:lnTo>
                    <a:lnTo>
                      <a:pt x="121" y="37"/>
                    </a:lnTo>
                    <a:lnTo>
                      <a:pt x="125" y="41"/>
                    </a:lnTo>
                    <a:lnTo>
                      <a:pt x="125" y="41"/>
                    </a:lnTo>
                    <a:lnTo>
                      <a:pt x="125" y="51"/>
                    </a:lnTo>
                    <a:lnTo>
                      <a:pt x="125" y="51"/>
                    </a:lnTo>
                    <a:lnTo>
                      <a:pt x="121" y="55"/>
                    </a:lnTo>
                    <a:lnTo>
                      <a:pt x="116" y="55"/>
                    </a:lnTo>
                    <a:lnTo>
                      <a:pt x="102" y="55"/>
                    </a:lnTo>
                    <a:lnTo>
                      <a:pt x="102" y="55"/>
                    </a:lnTo>
                    <a:lnTo>
                      <a:pt x="98" y="51"/>
                    </a:lnTo>
                    <a:lnTo>
                      <a:pt x="93" y="51"/>
                    </a:lnTo>
                    <a:lnTo>
                      <a:pt x="93" y="51"/>
                    </a:lnTo>
                    <a:close/>
                    <a:moveTo>
                      <a:pt x="84" y="79"/>
                    </a:moveTo>
                    <a:lnTo>
                      <a:pt x="84" y="69"/>
                    </a:lnTo>
                    <a:lnTo>
                      <a:pt x="84" y="69"/>
                    </a:lnTo>
                    <a:lnTo>
                      <a:pt x="88" y="65"/>
                    </a:lnTo>
                    <a:lnTo>
                      <a:pt x="98" y="65"/>
                    </a:lnTo>
                    <a:lnTo>
                      <a:pt x="107" y="65"/>
                    </a:lnTo>
                    <a:lnTo>
                      <a:pt x="107" y="65"/>
                    </a:lnTo>
                    <a:lnTo>
                      <a:pt x="116" y="65"/>
                    </a:lnTo>
                    <a:lnTo>
                      <a:pt x="116" y="6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02" y="83"/>
                    </a:lnTo>
                    <a:lnTo>
                      <a:pt x="88" y="83"/>
                    </a:lnTo>
                    <a:lnTo>
                      <a:pt x="88" y="83"/>
                    </a:lnTo>
                    <a:lnTo>
                      <a:pt x="84" y="79"/>
                    </a:lnTo>
                    <a:lnTo>
                      <a:pt x="84" y="79"/>
                    </a:lnTo>
                    <a:lnTo>
                      <a:pt x="84" y="79"/>
                    </a:lnTo>
                    <a:close/>
                    <a:moveTo>
                      <a:pt x="70" y="102"/>
                    </a:moveTo>
                    <a:lnTo>
                      <a:pt x="70" y="97"/>
                    </a:lnTo>
                    <a:lnTo>
                      <a:pt x="70" y="97"/>
                    </a:lnTo>
                    <a:lnTo>
                      <a:pt x="74" y="93"/>
                    </a:lnTo>
                    <a:lnTo>
                      <a:pt x="84" y="93"/>
                    </a:lnTo>
                    <a:lnTo>
                      <a:pt x="98" y="93"/>
                    </a:lnTo>
                    <a:lnTo>
                      <a:pt x="98" y="93"/>
                    </a:lnTo>
                    <a:lnTo>
                      <a:pt x="102" y="93"/>
                    </a:lnTo>
                    <a:lnTo>
                      <a:pt x="107" y="97"/>
                    </a:lnTo>
                    <a:lnTo>
                      <a:pt x="102" y="102"/>
                    </a:lnTo>
                    <a:lnTo>
                      <a:pt x="102" y="102"/>
                    </a:lnTo>
                    <a:lnTo>
                      <a:pt x="98" y="106"/>
                    </a:lnTo>
                    <a:lnTo>
                      <a:pt x="93" y="106"/>
                    </a:lnTo>
                    <a:lnTo>
                      <a:pt x="74" y="106"/>
                    </a:lnTo>
                    <a:lnTo>
                      <a:pt x="74" y="106"/>
                    </a:lnTo>
                    <a:lnTo>
                      <a:pt x="70" y="106"/>
                    </a:lnTo>
                    <a:lnTo>
                      <a:pt x="70" y="102"/>
                    </a:lnTo>
                    <a:lnTo>
                      <a:pt x="70" y="102"/>
                    </a:lnTo>
                    <a:close/>
                    <a:moveTo>
                      <a:pt x="70" y="185"/>
                    </a:moveTo>
                    <a:lnTo>
                      <a:pt x="70" y="185"/>
                    </a:lnTo>
                    <a:lnTo>
                      <a:pt x="65" y="190"/>
                    </a:lnTo>
                    <a:lnTo>
                      <a:pt x="56" y="190"/>
                    </a:lnTo>
                    <a:lnTo>
                      <a:pt x="37" y="190"/>
                    </a:lnTo>
                    <a:lnTo>
                      <a:pt x="37" y="190"/>
                    </a:lnTo>
                    <a:lnTo>
                      <a:pt x="33" y="190"/>
                    </a:lnTo>
                    <a:lnTo>
                      <a:pt x="28" y="185"/>
                    </a:lnTo>
                    <a:lnTo>
                      <a:pt x="33" y="176"/>
                    </a:lnTo>
                    <a:lnTo>
                      <a:pt x="33" y="176"/>
                    </a:lnTo>
                    <a:lnTo>
                      <a:pt x="37" y="176"/>
                    </a:lnTo>
                    <a:lnTo>
                      <a:pt x="46" y="171"/>
                    </a:lnTo>
                    <a:lnTo>
                      <a:pt x="65" y="171"/>
                    </a:lnTo>
                    <a:lnTo>
                      <a:pt x="65" y="171"/>
                    </a:lnTo>
                    <a:lnTo>
                      <a:pt x="70" y="176"/>
                    </a:lnTo>
                    <a:lnTo>
                      <a:pt x="74" y="176"/>
                    </a:lnTo>
                    <a:lnTo>
                      <a:pt x="70" y="185"/>
                    </a:lnTo>
                    <a:close/>
                    <a:moveTo>
                      <a:pt x="84" y="158"/>
                    </a:moveTo>
                    <a:lnTo>
                      <a:pt x="84" y="158"/>
                    </a:lnTo>
                    <a:lnTo>
                      <a:pt x="79" y="162"/>
                    </a:lnTo>
                    <a:lnTo>
                      <a:pt x="70" y="162"/>
                    </a:lnTo>
                    <a:lnTo>
                      <a:pt x="51" y="162"/>
                    </a:lnTo>
                    <a:lnTo>
                      <a:pt x="51" y="162"/>
                    </a:lnTo>
                    <a:lnTo>
                      <a:pt x="46" y="162"/>
                    </a:lnTo>
                    <a:lnTo>
                      <a:pt x="42" y="158"/>
                    </a:lnTo>
                    <a:lnTo>
                      <a:pt x="46" y="153"/>
                    </a:lnTo>
                    <a:lnTo>
                      <a:pt x="46" y="153"/>
                    </a:lnTo>
                    <a:lnTo>
                      <a:pt x="51" y="148"/>
                    </a:lnTo>
                    <a:lnTo>
                      <a:pt x="60" y="148"/>
                    </a:lnTo>
                    <a:lnTo>
                      <a:pt x="74" y="148"/>
                    </a:lnTo>
                    <a:lnTo>
                      <a:pt x="74" y="148"/>
                    </a:lnTo>
                    <a:lnTo>
                      <a:pt x="84" y="148"/>
                    </a:lnTo>
                    <a:lnTo>
                      <a:pt x="84" y="153"/>
                    </a:lnTo>
                    <a:lnTo>
                      <a:pt x="84" y="158"/>
                    </a:lnTo>
                    <a:close/>
                    <a:moveTo>
                      <a:pt x="93" y="130"/>
                    </a:moveTo>
                    <a:lnTo>
                      <a:pt x="93" y="130"/>
                    </a:lnTo>
                    <a:lnTo>
                      <a:pt x="88" y="134"/>
                    </a:lnTo>
                    <a:lnTo>
                      <a:pt x="79" y="134"/>
                    </a:lnTo>
                    <a:lnTo>
                      <a:pt x="65" y="134"/>
                    </a:lnTo>
                    <a:lnTo>
                      <a:pt x="65" y="134"/>
                    </a:lnTo>
                    <a:lnTo>
                      <a:pt x="56" y="134"/>
                    </a:lnTo>
                    <a:lnTo>
                      <a:pt x="56" y="130"/>
                    </a:lnTo>
                    <a:lnTo>
                      <a:pt x="60" y="125"/>
                    </a:lnTo>
                    <a:lnTo>
                      <a:pt x="60" y="125"/>
                    </a:lnTo>
                    <a:lnTo>
                      <a:pt x="65" y="120"/>
                    </a:lnTo>
                    <a:lnTo>
                      <a:pt x="70" y="120"/>
                    </a:lnTo>
                    <a:lnTo>
                      <a:pt x="88" y="120"/>
                    </a:lnTo>
                    <a:lnTo>
                      <a:pt x="88" y="120"/>
                    </a:lnTo>
                    <a:lnTo>
                      <a:pt x="93" y="120"/>
                    </a:lnTo>
                    <a:lnTo>
                      <a:pt x="93" y="125"/>
                    </a:lnTo>
                    <a:lnTo>
                      <a:pt x="93" y="130"/>
                    </a:lnTo>
                    <a:close/>
                    <a:moveTo>
                      <a:pt x="139" y="185"/>
                    </a:moveTo>
                    <a:lnTo>
                      <a:pt x="139" y="185"/>
                    </a:lnTo>
                    <a:lnTo>
                      <a:pt x="135" y="190"/>
                    </a:lnTo>
                    <a:lnTo>
                      <a:pt x="130" y="190"/>
                    </a:lnTo>
                    <a:lnTo>
                      <a:pt x="111" y="190"/>
                    </a:lnTo>
                    <a:lnTo>
                      <a:pt x="111" y="190"/>
                    </a:lnTo>
                    <a:lnTo>
                      <a:pt x="102" y="190"/>
                    </a:lnTo>
                    <a:lnTo>
                      <a:pt x="102" y="185"/>
                    </a:lnTo>
                    <a:lnTo>
                      <a:pt x="102" y="176"/>
                    </a:lnTo>
                    <a:lnTo>
                      <a:pt x="102" y="176"/>
                    </a:lnTo>
                    <a:lnTo>
                      <a:pt x="107" y="176"/>
                    </a:lnTo>
                    <a:lnTo>
                      <a:pt x="116" y="171"/>
                    </a:lnTo>
                    <a:lnTo>
                      <a:pt x="135" y="171"/>
                    </a:lnTo>
                    <a:lnTo>
                      <a:pt x="135" y="171"/>
                    </a:lnTo>
                    <a:lnTo>
                      <a:pt x="139" y="176"/>
                    </a:lnTo>
                    <a:lnTo>
                      <a:pt x="144" y="176"/>
                    </a:lnTo>
                    <a:lnTo>
                      <a:pt x="139" y="185"/>
                    </a:lnTo>
                    <a:close/>
                    <a:moveTo>
                      <a:pt x="149" y="158"/>
                    </a:moveTo>
                    <a:lnTo>
                      <a:pt x="149" y="158"/>
                    </a:lnTo>
                    <a:lnTo>
                      <a:pt x="144" y="162"/>
                    </a:lnTo>
                    <a:lnTo>
                      <a:pt x="135" y="162"/>
                    </a:lnTo>
                    <a:lnTo>
                      <a:pt x="121" y="162"/>
                    </a:lnTo>
                    <a:lnTo>
                      <a:pt x="121" y="162"/>
                    </a:lnTo>
                    <a:lnTo>
                      <a:pt x="111" y="162"/>
                    </a:lnTo>
                    <a:lnTo>
                      <a:pt x="107" y="158"/>
                    </a:lnTo>
                    <a:lnTo>
                      <a:pt x="111" y="153"/>
                    </a:lnTo>
                    <a:lnTo>
                      <a:pt x="111" y="153"/>
                    </a:lnTo>
                    <a:lnTo>
                      <a:pt x="116" y="148"/>
                    </a:lnTo>
                    <a:lnTo>
                      <a:pt x="125" y="148"/>
                    </a:lnTo>
                    <a:lnTo>
                      <a:pt x="139" y="148"/>
                    </a:lnTo>
                    <a:lnTo>
                      <a:pt x="139" y="148"/>
                    </a:lnTo>
                    <a:lnTo>
                      <a:pt x="149" y="148"/>
                    </a:lnTo>
                    <a:lnTo>
                      <a:pt x="149" y="153"/>
                    </a:lnTo>
                    <a:lnTo>
                      <a:pt x="149" y="158"/>
                    </a:lnTo>
                    <a:close/>
                    <a:moveTo>
                      <a:pt x="153" y="130"/>
                    </a:moveTo>
                    <a:lnTo>
                      <a:pt x="153" y="130"/>
                    </a:lnTo>
                    <a:lnTo>
                      <a:pt x="149" y="134"/>
                    </a:lnTo>
                    <a:lnTo>
                      <a:pt x="144" y="134"/>
                    </a:lnTo>
                    <a:lnTo>
                      <a:pt x="125" y="134"/>
                    </a:lnTo>
                    <a:lnTo>
                      <a:pt x="125" y="134"/>
                    </a:lnTo>
                    <a:lnTo>
                      <a:pt x="121" y="134"/>
                    </a:lnTo>
                    <a:lnTo>
                      <a:pt x="116" y="130"/>
                    </a:lnTo>
                    <a:lnTo>
                      <a:pt x="121" y="125"/>
                    </a:lnTo>
                    <a:lnTo>
                      <a:pt x="121" y="125"/>
                    </a:lnTo>
                    <a:lnTo>
                      <a:pt x="125" y="120"/>
                    </a:lnTo>
                    <a:lnTo>
                      <a:pt x="130" y="120"/>
                    </a:lnTo>
                    <a:lnTo>
                      <a:pt x="149" y="120"/>
                    </a:lnTo>
                    <a:lnTo>
                      <a:pt x="149" y="120"/>
                    </a:lnTo>
                    <a:lnTo>
                      <a:pt x="153" y="120"/>
                    </a:lnTo>
                    <a:lnTo>
                      <a:pt x="158" y="125"/>
                    </a:lnTo>
                    <a:lnTo>
                      <a:pt x="153" y="130"/>
                    </a:lnTo>
                    <a:close/>
                    <a:moveTo>
                      <a:pt x="162" y="106"/>
                    </a:moveTo>
                    <a:lnTo>
                      <a:pt x="162" y="106"/>
                    </a:lnTo>
                    <a:lnTo>
                      <a:pt x="158" y="106"/>
                    </a:lnTo>
                    <a:lnTo>
                      <a:pt x="149" y="106"/>
                    </a:lnTo>
                    <a:lnTo>
                      <a:pt x="135" y="106"/>
                    </a:lnTo>
                    <a:lnTo>
                      <a:pt x="135" y="106"/>
                    </a:lnTo>
                    <a:lnTo>
                      <a:pt x="130" y="106"/>
                    </a:lnTo>
                    <a:lnTo>
                      <a:pt x="125" y="102"/>
                    </a:lnTo>
                    <a:lnTo>
                      <a:pt x="130" y="97"/>
                    </a:lnTo>
                    <a:lnTo>
                      <a:pt x="130" y="97"/>
                    </a:lnTo>
                    <a:lnTo>
                      <a:pt x="135" y="93"/>
                    </a:lnTo>
                    <a:lnTo>
                      <a:pt x="139" y="93"/>
                    </a:lnTo>
                    <a:lnTo>
                      <a:pt x="153" y="93"/>
                    </a:lnTo>
                    <a:lnTo>
                      <a:pt x="153" y="93"/>
                    </a:lnTo>
                    <a:lnTo>
                      <a:pt x="162" y="93"/>
                    </a:lnTo>
                    <a:lnTo>
                      <a:pt x="162" y="97"/>
                    </a:lnTo>
                    <a:lnTo>
                      <a:pt x="162" y="106"/>
                    </a:lnTo>
                    <a:close/>
                    <a:moveTo>
                      <a:pt x="158" y="83"/>
                    </a:moveTo>
                    <a:lnTo>
                      <a:pt x="144" y="83"/>
                    </a:lnTo>
                    <a:lnTo>
                      <a:pt x="144" y="83"/>
                    </a:lnTo>
                    <a:lnTo>
                      <a:pt x="139" y="79"/>
                    </a:lnTo>
                    <a:lnTo>
                      <a:pt x="135" y="79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44" y="69"/>
                    </a:lnTo>
                    <a:lnTo>
                      <a:pt x="149" y="65"/>
                    </a:lnTo>
                    <a:lnTo>
                      <a:pt x="162" y="65"/>
                    </a:lnTo>
                    <a:lnTo>
                      <a:pt x="162" y="65"/>
                    </a:lnTo>
                    <a:lnTo>
                      <a:pt x="167" y="69"/>
                    </a:lnTo>
                    <a:lnTo>
                      <a:pt x="172" y="69"/>
                    </a:lnTo>
                    <a:lnTo>
                      <a:pt x="167" y="79"/>
                    </a:lnTo>
                    <a:lnTo>
                      <a:pt x="167" y="79"/>
                    </a:lnTo>
                    <a:lnTo>
                      <a:pt x="167" y="79"/>
                    </a:lnTo>
                    <a:lnTo>
                      <a:pt x="158" y="83"/>
                    </a:lnTo>
                    <a:lnTo>
                      <a:pt x="158" y="83"/>
                    </a:lnTo>
                    <a:close/>
                    <a:moveTo>
                      <a:pt x="214" y="185"/>
                    </a:moveTo>
                    <a:lnTo>
                      <a:pt x="214" y="185"/>
                    </a:lnTo>
                    <a:lnTo>
                      <a:pt x="209" y="190"/>
                    </a:lnTo>
                    <a:lnTo>
                      <a:pt x="200" y="190"/>
                    </a:lnTo>
                    <a:lnTo>
                      <a:pt x="181" y="190"/>
                    </a:lnTo>
                    <a:lnTo>
                      <a:pt x="181" y="190"/>
                    </a:lnTo>
                    <a:lnTo>
                      <a:pt x="172" y="190"/>
                    </a:lnTo>
                    <a:lnTo>
                      <a:pt x="172" y="185"/>
                    </a:lnTo>
                    <a:lnTo>
                      <a:pt x="172" y="176"/>
                    </a:lnTo>
                    <a:lnTo>
                      <a:pt x="172" y="176"/>
                    </a:lnTo>
                    <a:lnTo>
                      <a:pt x="176" y="176"/>
                    </a:lnTo>
                    <a:lnTo>
                      <a:pt x="186" y="171"/>
                    </a:lnTo>
                    <a:lnTo>
                      <a:pt x="200" y="171"/>
                    </a:lnTo>
                    <a:lnTo>
                      <a:pt x="200" y="171"/>
                    </a:lnTo>
                    <a:lnTo>
                      <a:pt x="209" y="176"/>
                    </a:lnTo>
                    <a:lnTo>
                      <a:pt x="214" y="176"/>
                    </a:lnTo>
                    <a:lnTo>
                      <a:pt x="214" y="185"/>
                    </a:lnTo>
                    <a:close/>
                    <a:moveTo>
                      <a:pt x="214" y="158"/>
                    </a:moveTo>
                    <a:lnTo>
                      <a:pt x="214" y="158"/>
                    </a:lnTo>
                    <a:lnTo>
                      <a:pt x="209" y="162"/>
                    </a:lnTo>
                    <a:lnTo>
                      <a:pt x="204" y="162"/>
                    </a:lnTo>
                    <a:lnTo>
                      <a:pt x="186" y="162"/>
                    </a:lnTo>
                    <a:lnTo>
                      <a:pt x="186" y="162"/>
                    </a:lnTo>
                    <a:lnTo>
                      <a:pt x="176" y="162"/>
                    </a:lnTo>
                    <a:lnTo>
                      <a:pt x="176" y="158"/>
                    </a:lnTo>
                    <a:lnTo>
                      <a:pt x="176" y="153"/>
                    </a:lnTo>
                    <a:lnTo>
                      <a:pt x="176" y="153"/>
                    </a:lnTo>
                    <a:lnTo>
                      <a:pt x="181" y="148"/>
                    </a:lnTo>
                    <a:lnTo>
                      <a:pt x="190" y="148"/>
                    </a:lnTo>
                    <a:lnTo>
                      <a:pt x="204" y="148"/>
                    </a:lnTo>
                    <a:lnTo>
                      <a:pt x="204" y="148"/>
                    </a:lnTo>
                    <a:lnTo>
                      <a:pt x="214" y="148"/>
                    </a:lnTo>
                    <a:lnTo>
                      <a:pt x="214" y="153"/>
                    </a:lnTo>
                    <a:lnTo>
                      <a:pt x="214" y="158"/>
                    </a:lnTo>
                    <a:close/>
                    <a:moveTo>
                      <a:pt x="218" y="130"/>
                    </a:moveTo>
                    <a:lnTo>
                      <a:pt x="218" y="130"/>
                    </a:lnTo>
                    <a:lnTo>
                      <a:pt x="214" y="134"/>
                    </a:lnTo>
                    <a:lnTo>
                      <a:pt x="204" y="134"/>
                    </a:lnTo>
                    <a:lnTo>
                      <a:pt x="190" y="134"/>
                    </a:lnTo>
                    <a:lnTo>
                      <a:pt x="190" y="134"/>
                    </a:lnTo>
                    <a:lnTo>
                      <a:pt x="181" y="134"/>
                    </a:lnTo>
                    <a:lnTo>
                      <a:pt x="181" y="130"/>
                    </a:lnTo>
                    <a:lnTo>
                      <a:pt x="181" y="125"/>
                    </a:lnTo>
                    <a:lnTo>
                      <a:pt x="181" y="125"/>
                    </a:lnTo>
                    <a:lnTo>
                      <a:pt x="186" y="120"/>
                    </a:lnTo>
                    <a:lnTo>
                      <a:pt x="195" y="120"/>
                    </a:lnTo>
                    <a:lnTo>
                      <a:pt x="209" y="120"/>
                    </a:lnTo>
                    <a:lnTo>
                      <a:pt x="209" y="120"/>
                    </a:lnTo>
                    <a:lnTo>
                      <a:pt x="214" y="120"/>
                    </a:lnTo>
                    <a:lnTo>
                      <a:pt x="218" y="125"/>
                    </a:lnTo>
                    <a:lnTo>
                      <a:pt x="218" y="130"/>
                    </a:lnTo>
                    <a:close/>
                    <a:moveTo>
                      <a:pt x="223" y="106"/>
                    </a:moveTo>
                    <a:lnTo>
                      <a:pt x="223" y="106"/>
                    </a:lnTo>
                    <a:lnTo>
                      <a:pt x="218" y="106"/>
                    </a:lnTo>
                    <a:lnTo>
                      <a:pt x="209" y="111"/>
                    </a:lnTo>
                    <a:lnTo>
                      <a:pt x="195" y="111"/>
                    </a:lnTo>
                    <a:lnTo>
                      <a:pt x="195" y="111"/>
                    </a:lnTo>
                    <a:lnTo>
                      <a:pt x="190" y="106"/>
                    </a:lnTo>
                    <a:lnTo>
                      <a:pt x="186" y="106"/>
                    </a:lnTo>
                    <a:lnTo>
                      <a:pt x="186" y="97"/>
                    </a:lnTo>
                    <a:lnTo>
                      <a:pt x="186" y="97"/>
                    </a:lnTo>
                    <a:lnTo>
                      <a:pt x="190" y="93"/>
                    </a:lnTo>
                    <a:lnTo>
                      <a:pt x="200" y="93"/>
                    </a:lnTo>
                    <a:lnTo>
                      <a:pt x="214" y="93"/>
                    </a:lnTo>
                    <a:lnTo>
                      <a:pt x="214" y="93"/>
                    </a:lnTo>
                    <a:lnTo>
                      <a:pt x="218" y="97"/>
                    </a:lnTo>
                    <a:lnTo>
                      <a:pt x="223" y="97"/>
                    </a:lnTo>
                    <a:lnTo>
                      <a:pt x="223" y="106"/>
                    </a:lnTo>
                    <a:close/>
                    <a:moveTo>
                      <a:pt x="223" y="79"/>
                    </a:moveTo>
                    <a:lnTo>
                      <a:pt x="223" y="79"/>
                    </a:lnTo>
                    <a:lnTo>
                      <a:pt x="223" y="83"/>
                    </a:lnTo>
                    <a:lnTo>
                      <a:pt x="214" y="83"/>
                    </a:lnTo>
                    <a:lnTo>
                      <a:pt x="200" y="83"/>
                    </a:lnTo>
                    <a:lnTo>
                      <a:pt x="200" y="83"/>
                    </a:lnTo>
                    <a:lnTo>
                      <a:pt x="195" y="79"/>
                    </a:lnTo>
                    <a:lnTo>
                      <a:pt x="190" y="79"/>
                    </a:lnTo>
                    <a:lnTo>
                      <a:pt x="195" y="69"/>
                    </a:lnTo>
                    <a:lnTo>
                      <a:pt x="195" y="69"/>
                    </a:lnTo>
                    <a:lnTo>
                      <a:pt x="195" y="69"/>
                    </a:lnTo>
                    <a:lnTo>
                      <a:pt x="204" y="65"/>
                    </a:lnTo>
                    <a:lnTo>
                      <a:pt x="218" y="65"/>
                    </a:lnTo>
                    <a:lnTo>
                      <a:pt x="218" y="65"/>
                    </a:lnTo>
                    <a:lnTo>
                      <a:pt x="223" y="69"/>
                    </a:lnTo>
                    <a:lnTo>
                      <a:pt x="223" y="69"/>
                    </a:lnTo>
                    <a:lnTo>
                      <a:pt x="223" y="79"/>
                    </a:lnTo>
                    <a:close/>
                    <a:moveTo>
                      <a:pt x="227" y="51"/>
                    </a:moveTo>
                    <a:lnTo>
                      <a:pt x="227" y="51"/>
                    </a:lnTo>
                    <a:lnTo>
                      <a:pt x="223" y="55"/>
                    </a:lnTo>
                    <a:lnTo>
                      <a:pt x="218" y="55"/>
                    </a:lnTo>
                    <a:lnTo>
                      <a:pt x="204" y="55"/>
                    </a:lnTo>
                    <a:lnTo>
                      <a:pt x="204" y="55"/>
                    </a:lnTo>
                    <a:lnTo>
                      <a:pt x="200" y="55"/>
                    </a:lnTo>
                    <a:lnTo>
                      <a:pt x="195" y="51"/>
                    </a:lnTo>
                    <a:lnTo>
                      <a:pt x="200" y="46"/>
                    </a:lnTo>
                    <a:lnTo>
                      <a:pt x="200" y="46"/>
                    </a:lnTo>
                    <a:lnTo>
                      <a:pt x="200" y="41"/>
                    </a:lnTo>
                    <a:lnTo>
                      <a:pt x="209" y="41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27" y="41"/>
                    </a:lnTo>
                    <a:lnTo>
                      <a:pt x="227" y="46"/>
                    </a:lnTo>
                    <a:lnTo>
                      <a:pt x="227" y="51"/>
                    </a:lnTo>
                    <a:close/>
                    <a:moveTo>
                      <a:pt x="227" y="23"/>
                    </a:moveTo>
                    <a:lnTo>
                      <a:pt x="227" y="23"/>
                    </a:lnTo>
                    <a:lnTo>
                      <a:pt x="227" y="28"/>
                    </a:lnTo>
                    <a:lnTo>
                      <a:pt x="223" y="28"/>
                    </a:lnTo>
                    <a:lnTo>
                      <a:pt x="209" y="28"/>
                    </a:lnTo>
                    <a:lnTo>
                      <a:pt x="209" y="28"/>
                    </a:lnTo>
                    <a:lnTo>
                      <a:pt x="204" y="28"/>
                    </a:lnTo>
                    <a:lnTo>
                      <a:pt x="204" y="23"/>
                    </a:lnTo>
                    <a:lnTo>
                      <a:pt x="204" y="18"/>
                    </a:lnTo>
                    <a:lnTo>
                      <a:pt x="204" y="18"/>
                    </a:lnTo>
                    <a:lnTo>
                      <a:pt x="204" y="14"/>
                    </a:lnTo>
                    <a:lnTo>
                      <a:pt x="214" y="14"/>
                    </a:lnTo>
                    <a:lnTo>
                      <a:pt x="223" y="14"/>
                    </a:lnTo>
                    <a:lnTo>
                      <a:pt x="223" y="14"/>
                    </a:lnTo>
                    <a:lnTo>
                      <a:pt x="227" y="14"/>
                    </a:lnTo>
                    <a:lnTo>
                      <a:pt x="232" y="18"/>
                    </a:lnTo>
                    <a:lnTo>
                      <a:pt x="227" y="23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6" name="Freeform 60"/>
              <p:cNvSpPr>
                <a:spLocks noEditPoints="1"/>
              </p:cNvSpPr>
              <p:nvPr/>
            </p:nvSpPr>
            <p:spPr bwMode="auto">
              <a:xfrm>
                <a:off x="8321675" y="3424238"/>
                <a:ext cx="382587" cy="412750"/>
              </a:xfrm>
              <a:custGeom>
                <a:avLst/>
                <a:gdLst>
                  <a:gd name="T0" fmla="*/ 19 w 241"/>
                  <a:gd name="T1" fmla="*/ 186 h 260"/>
                  <a:gd name="T2" fmla="*/ 51 w 241"/>
                  <a:gd name="T3" fmla="*/ 218 h 260"/>
                  <a:gd name="T4" fmla="*/ 93 w 241"/>
                  <a:gd name="T5" fmla="*/ 237 h 260"/>
                  <a:gd name="T6" fmla="*/ 111 w 241"/>
                  <a:gd name="T7" fmla="*/ 241 h 260"/>
                  <a:gd name="T8" fmla="*/ 121 w 241"/>
                  <a:gd name="T9" fmla="*/ 241 h 260"/>
                  <a:gd name="T10" fmla="*/ 135 w 241"/>
                  <a:gd name="T11" fmla="*/ 241 h 260"/>
                  <a:gd name="T12" fmla="*/ 158 w 241"/>
                  <a:gd name="T13" fmla="*/ 251 h 260"/>
                  <a:gd name="T14" fmla="*/ 186 w 241"/>
                  <a:gd name="T15" fmla="*/ 255 h 260"/>
                  <a:gd name="T16" fmla="*/ 186 w 241"/>
                  <a:gd name="T17" fmla="*/ 255 h 260"/>
                  <a:gd name="T18" fmla="*/ 195 w 241"/>
                  <a:gd name="T19" fmla="*/ 260 h 260"/>
                  <a:gd name="T20" fmla="*/ 200 w 241"/>
                  <a:gd name="T21" fmla="*/ 260 h 260"/>
                  <a:gd name="T22" fmla="*/ 213 w 241"/>
                  <a:gd name="T23" fmla="*/ 255 h 260"/>
                  <a:gd name="T24" fmla="*/ 213 w 241"/>
                  <a:gd name="T25" fmla="*/ 251 h 260"/>
                  <a:gd name="T26" fmla="*/ 213 w 241"/>
                  <a:gd name="T27" fmla="*/ 246 h 260"/>
                  <a:gd name="T28" fmla="*/ 186 w 241"/>
                  <a:gd name="T29" fmla="*/ 237 h 260"/>
                  <a:gd name="T30" fmla="*/ 181 w 241"/>
                  <a:gd name="T31" fmla="*/ 223 h 260"/>
                  <a:gd name="T32" fmla="*/ 204 w 241"/>
                  <a:gd name="T33" fmla="*/ 209 h 260"/>
                  <a:gd name="T34" fmla="*/ 232 w 241"/>
                  <a:gd name="T35" fmla="*/ 172 h 260"/>
                  <a:gd name="T36" fmla="*/ 237 w 241"/>
                  <a:gd name="T37" fmla="*/ 148 h 260"/>
                  <a:gd name="T38" fmla="*/ 241 w 241"/>
                  <a:gd name="T39" fmla="*/ 97 h 260"/>
                  <a:gd name="T40" fmla="*/ 223 w 241"/>
                  <a:gd name="T41" fmla="*/ 56 h 260"/>
                  <a:gd name="T42" fmla="*/ 209 w 241"/>
                  <a:gd name="T43" fmla="*/ 37 h 260"/>
                  <a:gd name="T44" fmla="*/ 167 w 241"/>
                  <a:gd name="T45" fmla="*/ 9 h 260"/>
                  <a:gd name="T46" fmla="*/ 148 w 241"/>
                  <a:gd name="T47" fmla="*/ 4 h 260"/>
                  <a:gd name="T48" fmla="*/ 130 w 241"/>
                  <a:gd name="T49" fmla="*/ 0 h 260"/>
                  <a:gd name="T50" fmla="*/ 121 w 241"/>
                  <a:gd name="T51" fmla="*/ 0 h 260"/>
                  <a:gd name="T52" fmla="*/ 79 w 241"/>
                  <a:gd name="T53" fmla="*/ 9 h 260"/>
                  <a:gd name="T54" fmla="*/ 46 w 241"/>
                  <a:gd name="T55" fmla="*/ 28 h 260"/>
                  <a:gd name="T56" fmla="*/ 19 w 241"/>
                  <a:gd name="T57" fmla="*/ 56 h 260"/>
                  <a:gd name="T58" fmla="*/ 5 w 241"/>
                  <a:gd name="T59" fmla="*/ 93 h 260"/>
                  <a:gd name="T60" fmla="*/ 0 w 241"/>
                  <a:gd name="T61" fmla="*/ 121 h 260"/>
                  <a:gd name="T62" fmla="*/ 9 w 241"/>
                  <a:gd name="T63" fmla="*/ 162 h 260"/>
                  <a:gd name="T64" fmla="*/ 19 w 241"/>
                  <a:gd name="T65" fmla="*/ 186 h 260"/>
                  <a:gd name="T66" fmla="*/ 23 w 241"/>
                  <a:gd name="T67" fmla="*/ 97 h 260"/>
                  <a:gd name="T68" fmla="*/ 32 w 241"/>
                  <a:gd name="T69" fmla="*/ 65 h 260"/>
                  <a:gd name="T70" fmla="*/ 56 w 241"/>
                  <a:gd name="T71" fmla="*/ 42 h 260"/>
                  <a:gd name="T72" fmla="*/ 88 w 241"/>
                  <a:gd name="T73" fmla="*/ 23 h 260"/>
                  <a:gd name="T74" fmla="*/ 121 w 241"/>
                  <a:gd name="T75" fmla="*/ 18 h 260"/>
                  <a:gd name="T76" fmla="*/ 130 w 241"/>
                  <a:gd name="T77" fmla="*/ 18 h 260"/>
                  <a:gd name="T78" fmla="*/ 144 w 241"/>
                  <a:gd name="T79" fmla="*/ 23 h 260"/>
                  <a:gd name="T80" fmla="*/ 162 w 241"/>
                  <a:gd name="T81" fmla="*/ 28 h 260"/>
                  <a:gd name="T82" fmla="*/ 195 w 241"/>
                  <a:gd name="T83" fmla="*/ 51 h 260"/>
                  <a:gd name="T84" fmla="*/ 209 w 241"/>
                  <a:gd name="T85" fmla="*/ 65 h 260"/>
                  <a:gd name="T86" fmla="*/ 223 w 241"/>
                  <a:gd name="T87" fmla="*/ 102 h 260"/>
                  <a:gd name="T88" fmla="*/ 218 w 241"/>
                  <a:gd name="T89" fmla="*/ 144 h 260"/>
                  <a:gd name="T90" fmla="*/ 213 w 241"/>
                  <a:gd name="T91" fmla="*/ 162 h 260"/>
                  <a:gd name="T92" fmla="*/ 190 w 241"/>
                  <a:gd name="T93" fmla="*/ 195 h 260"/>
                  <a:gd name="T94" fmla="*/ 162 w 241"/>
                  <a:gd name="T95" fmla="*/ 213 h 260"/>
                  <a:gd name="T96" fmla="*/ 162 w 241"/>
                  <a:gd name="T97" fmla="*/ 223 h 260"/>
                  <a:gd name="T98" fmla="*/ 167 w 241"/>
                  <a:gd name="T99" fmla="*/ 237 h 260"/>
                  <a:gd name="T100" fmla="*/ 162 w 241"/>
                  <a:gd name="T101" fmla="*/ 232 h 260"/>
                  <a:gd name="T102" fmla="*/ 139 w 241"/>
                  <a:gd name="T103" fmla="*/ 223 h 260"/>
                  <a:gd name="T104" fmla="*/ 130 w 241"/>
                  <a:gd name="T105" fmla="*/ 223 h 260"/>
                  <a:gd name="T106" fmla="*/ 121 w 241"/>
                  <a:gd name="T107" fmla="*/ 223 h 260"/>
                  <a:gd name="T108" fmla="*/ 111 w 241"/>
                  <a:gd name="T109" fmla="*/ 223 h 260"/>
                  <a:gd name="T110" fmla="*/ 97 w 241"/>
                  <a:gd name="T111" fmla="*/ 218 h 260"/>
                  <a:gd name="T112" fmla="*/ 60 w 241"/>
                  <a:gd name="T113" fmla="*/ 204 h 260"/>
                  <a:gd name="T114" fmla="*/ 32 w 241"/>
                  <a:gd name="T115" fmla="*/ 176 h 260"/>
                  <a:gd name="T116" fmla="*/ 28 w 241"/>
                  <a:gd name="T117" fmla="*/ 158 h 260"/>
                  <a:gd name="T118" fmla="*/ 19 w 241"/>
                  <a:gd name="T119" fmla="*/ 121 h 260"/>
                  <a:gd name="T120" fmla="*/ 23 w 241"/>
                  <a:gd name="T121" fmla="*/ 97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41" h="260">
                    <a:moveTo>
                      <a:pt x="19" y="186"/>
                    </a:moveTo>
                    <a:lnTo>
                      <a:pt x="19" y="186"/>
                    </a:lnTo>
                    <a:lnTo>
                      <a:pt x="32" y="204"/>
                    </a:lnTo>
                    <a:lnTo>
                      <a:pt x="51" y="218"/>
                    </a:lnTo>
                    <a:lnTo>
                      <a:pt x="74" y="232"/>
                    </a:lnTo>
                    <a:lnTo>
                      <a:pt x="93" y="237"/>
                    </a:lnTo>
                    <a:lnTo>
                      <a:pt x="93" y="237"/>
                    </a:lnTo>
                    <a:lnTo>
                      <a:pt x="111" y="241"/>
                    </a:lnTo>
                    <a:lnTo>
                      <a:pt x="111" y="241"/>
                    </a:lnTo>
                    <a:lnTo>
                      <a:pt x="121" y="241"/>
                    </a:lnTo>
                    <a:lnTo>
                      <a:pt x="121" y="241"/>
                    </a:lnTo>
                    <a:lnTo>
                      <a:pt x="135" y="241"/>
                    </a:lnTo>
                    <a:lnTo>
                      <a:pt x="135" y="241"/>
                    </a:lnTo>
                    <a:lnTo>
                      <a:pt x="158" y="251"/>
                    </a:lnTo>
                    <a:lnTo>
                      <a:pt x="158" y="251"/>
                    </a:lnTo>
                    <a:lnTo>
                      <a:pt x="186" y="255"/>
                    </a:lnTo>
                    <a:lnTo>
                      <a:pt x="186" y="255"/>
                    </a:lnTo>
                    <a:lnTo>
                      <a:pt x="186" y="255"/>
                    </a:lnTo>
                    <a:lnTo>
                      <a:pt x="195" y="260"/>
                    </a:lnTo>
                    <a:lnTo>
                      <a:pt x="195" y="260"/>
                    </a:lnTo>
                    <a:lnTo>
                      <a:pt x="200" y="260"/>
                    </a:lnTo>
                    <a:lnTo>
                      <a:pt x="200" y="260"/>
                    </a:lnTo>
                    <a:lnTo>
                      <a:pt x="213" y="255"/>
                    </a:lnTo>
                    <a:lnTo>
                      <a:pt x="213" y="255"/>
                    </a:lnTo>
                    <a:lnTo>
                      <a:pt x="213" y="251"/>
                    </a:lnTo>
                    <a:lnTo>
                      <a:pt x="213" y="251"/>
                    </a:lnTo>
                    <a:lnTo>
                      <a:pt x="213" y="246"/>
                    </a:lnTo>
                    <a:lnTo>
                      <a:pt x="213" y="246"/>
                    </a:lnTo>
                    <a:lnTo>
                      <a:pt x="195" y="241"/>
                    </a:lnTo>
                    <a:lnTo>
                      <a:pt x="186" y="237"/>
                    </a:lnTo>
                    <a:lnTo>
                      <a:pt x="186" y="237"/>
                    </a:lnTo>
                    <a:lnTo>
                      <a:pt x="181" y="223"/>
                    </a:lnTo>
                    <a:lnTo>
                      <a:pt x="181" y="223"/>
                    </a:lnTo>
                    <a:lnTo>
                      <a:pt x="204" y="209"/>
                    </a:lnTo>
                    <a:lnTo>
                      <a:pt x="218" y="190"/>
                    </a:lnTo>
                    <a:lnTo>
                      <a:pt x="232" y="172"/>
                    </a:lnTo>
                    <a:lnTo>
                      <a:pt x="237" y="148"/>
                    </a:lnTo>
                    <a:lnTo>
                      <a:pt x="237" y="148"/>
                    </a:lnTo>
                    <a:lnTo>
                      <a:pt x="241" y="125"/>
                    </a:lnTo>
                    <a:lnTo>
                      <a:pt x="241" y="97"/>
                    </a:lnTo>
                    <a:lnTo>
                      <a:pt x="232" y="79"/>
                    </a:lnTo>
                    <a:lnTo>
                      <a:pt x="223" y="56"/>
                    </a:lnTo>
                    <a:lnTo>
                      <a:pt x="223" y="56"/>
                    </a:lnTo>
                    <a:lnTo>
                      <a:pt x="209" y="37"/>
                    </a:lnTo>
                    <a:lnTo>
                      <a:pt x="190" y="23"/>
                    </a:lnTo>
                    <a:lnTo>
                      <a:pt x="167" y="9"/>
                    </a:lnTo>
                    <a:lnTo>
                      <a:pt x="148" y="4"/>
                    </a:lnTo>
                    <a:lnTo>
                      <a:pt x="148" y="4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21" y="0"/>
                    </a:lnTo>
                    <a:lnTo>
                      <a:pt x="121" y="0"/>
                    </a:lnTo>
                    <a:lnTo>
                      <a:pt x="102" y="0"/>
                    </a:lnTo>
                    <a:lnTo>
                      <a:pt x="79" y="9"/>
                    </a:lnTo>
                    <a:lnTo>
                      <a:pt x="60" y="14"/>
                    </a:lnTo>
                    <a:lnTo>
                      <a:pt x="46" y="28"/>
                    </a:lnTo>
                    <a:lnTo>
                      <a:pt x="32" y="42"/>
                    </a:lnTo>
                    <a:lnTo>
                      <a:pt x="19" y="56"/>
                    </a:lnTo>
                    <a:lnTo>
                      <a:pt x="9" y="74"/>
                    </a:lnTo>
                    <a:lnTo>
                      <a:pt x="5" y="93"/>
                    </a:lnTo>
                    <a:lnTo>
                      <a:pt x="5" y="93"/>
                    </a:lnTo>
                    <a:lnTo>
                      <a:pt x="0" y="121"/>
                    </a:lnTo>
                    <a:lnTo>
                      <a:pt x="0" y="144"/>
                    </a:lnTo>
                    <a:lnTo>
                      <a:pt x="9" y="162"/>
                    </a:lnTo>
                    <a:lnTo>
                      <a:pt x="19" y="186"/>
                    </a:lnTo>
                    <a:lnTo>
                      <a:pt x="19" y="186"/>
                    </a:lnTo>
                    <a:close/>
                    <a:moveTo>
                      <a:pt x="23" y="97"/>
                    </a:moveTo>
                    <a:lnTo>
                      <a:pt x="23" y="97"/>
                    </a:lnTo>
                    <a:lnTo>
                      <a:pt x="28" y="83"/>
                    </a:lnTo>
                    <a:lnTo>
                      <a:pt x="32" y="65"/>
                    </a:lnTo>
                    <a:lnTo>
                      <a:pt x="46" y="51"/>
                    </a:lnTo>
                    <a:lnTo>
                      <a:pt x="56" y="42"/>
                    </a:lnTo>
                    <a:lnTo>
                      <a:pt x="70" y="32"/>
                    </a:lnTo>
                    <a:lnTo>
                      <a:pt x="88" y="23"/>
                    </a:lnTo>
                    <a:lnTo>
                      <a:pt x="102" y="18"/>
                    </a:lnTo>
                    <a:lnTo>
                      <a:pt x="121" y="18"/>
                    </a:lnTo>
                    <a:lnTo>
                      <a:pt x="121" y="18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62" y="28"/>
                    </a:lnTo>
                    <a:lnTo>
                      <a:pt x="181" y="37"/>
                    </a:lnTo>
                    <a:lnTo>
                      <a:pt x="195" y="51"/>
                    </a:lnTo>
                    <a:lnTo>
                      <a:pt x="209" y="65"/>
                    </a:lnTo>
                    <a:lnTo>
                      <a:pt x="209" y="65"/>
                    </a:lnTo>
                    <a:lnTo>
                      <a:pt x="218" y="83"/>
                    </a:lnTo>
                    <a:lnTo>
                      <a:pt x="223" y="102"/>
                    </a:lnTo>
                    <a:lnTo>
                      <a:pt x="223" y="121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3" y="162"/>
                    </a:lnTo>
                    <a:lnTo>
                      <a:pt x="204" y="181"/>
                    </a:lnTo>
                    <a:lnTo>
                      <a:pt x="190" y="195"/>
                    </a:lnTo>
                    <a:lnTo>
                      <a:pt x="172" y="209"/>
                    </a:lnTo>
                    <a:lnTo>
                      <a:pt x="162" y="213"/>
                    </a:lnTo>
                    <a:lnTo>
                      <a:pt x="162" y="223"/>
                    </a:lnTo>
                    <a:lnTo>
                      <a:pt x="162" y="223"/>
                    </a:lnTo>
                    <a:lnTo>
                      <a:pt x="167" y="237"/>
                    </a:lnTo>
                    <a:lnTo>
                      <a:pt x="167" y="237"/>
                    </a:lnTo>
                    <a:lnTo>
                      <a:pt x="162" y="232"/>
                    </a:lnTo>
                    <a:lnTo>
                      <a:pt x="162" y="232"/>
                    </a:lnTo>
                    <a:lnTo>
                      <a:pt x="144" y="223"/>
                    </a:lnTo>
                    <a:lnTo>
                      <a:pt x="139" y="223"/>
                    </a:lnTo>
                    <a:lnTo>
                      <a:pt x="130" y="223"/>
                    </a:lnTo>
                    <a:lnTo>
                      <a:pt x="130" y="223"/>
                    </a:lnTo>
                    <a:lnTo>
                      <a:pt x="121" y="223"/>
                    </a:lnTo>
                    <a:lnTo>
                      <a:pt x="121" y="223"/>
                    </a:lnTo>
                    <a:lnTo>
                      <a:pt x="111" y="223"/>
                    </a:lnTo>
                    <a:lnTo>
                      <a:pt x="111" y="223"/>
                    </a:lnTo>
                    <a:lnTo>
                      <a:pt x="97" y="218"/>
                    </a:lnTo>
                    <a:lnTo>
                      <a:pt x="97" y="218"/>
                    </a:lnTo>
                    <a:lnTo>
                      <a:pt x="79" y="213"/>
                    </a:lnTo>
                    <a:lnTo>
                      <a:pt x="60" y="204"/>
                    </a:lnTo>
                    <a:lnTo>
                      <a:pt x="46" y="190"/>
                    </a:lnTo>
                    <a:lnTo>
                      <a:pt x="32" y="176"/>
                    </a:lnTo>
                    <a:lnTo>
                      <a:pt x="32" y="176"/>
                    </a:lnTo>
                    <a:lnTo>
                      <a:pt x="28" y="158"/>
                    </a:lnTo>
                    <a:lnTo>
                      <a:pt x="19" y="139"/>
                    </a:lnTo>
                    <a:lnTo>
                      <a:pt x="19" y="121"/>
                    </a:lnTo>
                    <a:lnTo>
                      <a:pt x="23" y="97"/>
                    </a:lnTo>
                    <a:lnTo>
                      <a:pt x="23" y="97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37" name="Freeform 61"/>
              <p:cNvSpPr>
                <a:spLocks noEditPoints="1"/>
              </p:cNvSpPr>
              <p:nvPr/>
            </p:nvSpPr>
            <p:spPr bwMode="auto">
              <a:xfrm>
                <a:off x="8410575" y="3497263"/>
                <a:ext cx="206375" cy="236538"/>
              </a:xfrm>
              <a:custGeom>
                <a:avLst/>
                <a:gdLst>
                  <a:gd name="T0" fmla="*/ 88 w 130"/>
                  <a:gd name="T1" fmla="*/ 98 h 149"/>
                  <a:gd name="T2" fmla="*/ 88 w 130"/>
                  <a:gd name="T3" fmla="*/ 102 h 149"/>
                  <a:gd name="T4" fmla="*/ 92 w 130"/>
                  <a:gd name="T5" fmla="*/ 102 h 149"/>
                  <a:gd name="T6" fmla="*/ 102 w 130"/>
                  <a:gd name="T7" fmla="*/ 98 h 149"/>
                  <a:gd name="T8" fmla="*/ 111 w 130"/>
                  <a:gd name="T9" fmla="*/ 84 h 149"/>
                  <a:gd name="T10" fmla="*/ 116 w 130"/>
                  <a:gd name="T11" fmla="*/ 61 h 149"/>
                  <a:gd name="T12" fmla="*/ 116 w 130"/>
                  <a:gd name="T13" fmla="*/ 42 h 149"/>
                  <a:gd name="T14" fmla="*/ 102 w 130"/>
                  <a:gd name="T15" fmla="*/ 28 h 149"/>
                  <a:gd name="T16" fmla="*/ 69 w 130"/>
                  <a:gd name="T17" fmla="*/ 14 h 149"/>
                  <a:gd name="T18" fmla="*/ 46 w 130"/>
                  <a:gd name="T19" fmla="*/ 19 h 149"/>
                  <a:gd name="T20" fmla="*/ 28 w 130"/>
                  <a:gd name="T21" fmla="*/ 28 h 149"/>
                  <a:gd name="T22" fmla="*/ 14 w 130"/>
                  <a:gd name="T23" fmla="*/ 75 h 149"/>
                  <a:gd name="T24" fmla="*/ 18 w 130"/>
                  <a:gd name="T25" fmla="*/ 102 h 149"/>
                  <a:gd name="T26" fmla="*/ 28 w 130"/>
                  <a:gd name="T27" fmla="*/ 121 h 149"/>
                  <a:gd name="T28" fmla="*/ 69 w 130"/>
                  <a:gd name="T29" fmla="*/ 135 h 149"/>
                  <a:gd name="T30" fmla="*/ 92 w 130"/>
                  <a:gd name="T31" fmla="*/ 130 h 149"/>
                  <a:gd name="T32" fmla="*/ 111 w 130"/>
                  <a:gd name="T33" fmla="*/ 121 h 149"/>
                  <a:gd name="T34" fmla="*/ 130 w 130"/>
                  <a:gd name="T35" fmla="*/ 121 h 149"/>
                  <a:gd name="T36" fmla="*/ 102 w 130"/>
                  <a:gd name="T37" fmla="*/ 140 h 149"/>
                  <a:gd name="T38" fmla="*/ 83 w 130"/>
                  <a:gd name="T39" fmla="*/ 149 h 149"/>
                  <a:gd name="T40" fmla="*/ 69 w 130"/>
                  <a:gd name="T41" fmla="*/ 149 h 149"/>
                  <a:gd name="T42" fmla="*/ 18 w 130"/>
                  <a:gd name="T43" fmla="*/ 130 h 149"/>
                  <a:gd name="T44" fmla="*/ 9 w 130"/>
                  <a:gd name="T45" fmla="*/ 116 h 149"/>
                  <a:gd name="T46" fmla="*/ 0 w 130"/>
                  <a:gd name="T47" fmla="*/ 75 h 149"/>
                  <a:gd name="T48" fmla="*/ 4 w 130"/>
                  <a:gd name="T49" fmla="*/ 47 h 149"/>
                  <a:gd name="T50" fmla="*/ 18 w 130"/>
                  <a:gd name="T51" fmla="*/ 23 h 149"/>
                  <a:gd name="T52" fmla="*/ 41 w 130"/>
                  <a:gd name="T53" fmla="*/ 5 h 149"/>
                  <a:gd name="T54" fmla="*/ 69 w 130"/>
                  <a:gd name="T55" fmla="*/ 0 h 149"/>
                  <a:gd name="T56" fmla="*/ 88 w 130"/>
                  <a:gd name="T57" fmla="*/ 0 h 149"/>
                  <a:gd name="T58" fmla="*/ 102 w 130"/>
                  <a:gd name="T59" fmla="*/ 10 h 149"/>
                  <a:gd name="T60" fmla="*/ 120 w 130"/>
                  <a:gd name="T61" fmla="*/ 28 h 149"/>
                  <a:gd name="T62" fmla="*/ 130 w 130"/>
                  <a:gd name="T63" fmla="*/ 42 h 149"/>
                  <a:gd name="T64" fmla="*/ 130 w 130"/>
                  <a:gd name="T65" fmla="*/ 61 h 149"/>
                  <a:gd name="T66" fmla="*/ 116 w 130"/>
                  <a:gd name="T67" fmla="*/ 102 h 149"/>
                  <a:gd name="T68" fmla="*/ 102 w 130"/>
                  <a:gd name="T69" fmla="*/ 116 h 149"/>
                  <a:gd name="T70" fmla="*/ 88 w 130"/>
                  <a:gd name="T71" fmla="*/ 116 h 149"/>
                  <a:gd name="T72" fmla="*/ 74 w 130"/>
                  <a:gd name="T73" fmla="*/ 107 h 149"/>
                  <a:gd name="T74" fmla="*/ 60 w 130"/>
                  <a:gd name="T75" fmla="*/ 116 h 149"/>
                  <a:gd name="T76" fmla="*/ 51 w 130"/>
                  <a:gd name="T77" fmla="*/ 121 h 149"/>
                  <a:gd name="T78" fmla="*/ 41 w 130"/>
                  <a:gd name="T79" fmla="*/ 116 h 149"/>
                  <a:gd name="T80" fmla="*/ 32 w 130"/>
                  <a:gd name="T81" fmla="*/ 107 h 149"/>
                  <a:gd name="T82" fmla="*/ 23 w 130"/>
                  <a:gd name="T83" fmla="*/ 84 h 149"/>
                  <a:gd name="T84" fmla="*/ 28 w 130"/>
                  <a:gd name="T85" fmla="*/ 61 h 149"/>
                  <a:gd name="T86" fmla="*/ 32 w 130"/>
                  <a:gd name="T87" fmla="*/ 42 h 149"/>
                  <a:gd name="T88" fmla="*/ 60 w 130"/>
                  <a:gd name="T89" fmla="*/ 28 h 149"/>
                  <a:gd name="T90" fmla="*/ 74 w 130"/>
                  <a:gd name="T91" fmla="*/ 28 h 149"/>
                  <a:gd name="T92" fmla="*/ 79 w 130"/>
                  <a:gd name="T93" fmla="*/ 37 h 149"/>
                  <a:gd name="T94" fmla="*/ 97 w 130"/>
                  <a:gd name="T95" fmla="*/ 28 h 149"/>
                  <a:gd name="T96" fmla="*/ 41 w 130"/>
                  <a:gd name="T97" fmla="*/ 88 h 149"/>
                  <a:gd name="T98" fmla="*/ 46 w 130"/>
                  <a:gd name="T99" fmla="*/ 102 h 149"/>
                  <a:gd name="T100" fmla="*/ 55 w 130"/>
                  <a:gd name="T101" fmla="*/ 107 h 149"/>
                  <a:gd name="T102" fmla="*/ 65 w 130"/>
                  <a:gd name="T103" fmla="*/ 102 h 149"/>
                  <a:gd name="T104" fmla="*/ 74 w 130"/>
                  <a:gd name="T105" fmla="*/ 84 h 149"/>
                  <a:gd name="T106" fmla="*/ 74 w 130"/>
                  <a:gd name="T107" fmla="*/ 56 h 149"/>
                  <a:gd name="T108" fmla="*/ 74 w 130"/>
                  <a:gd name="T109" fmla="*/ 47 h 149"/>
                  <a:gd name="T110" fmla="*/ 65 w 130"/>
                  <a:gd name="T111" fmla="*/ 42 h 149"/>
                  <a:gd name="T112" fmla="*/ 55 w 130"/>
                  <a:gd name="T113" fmla="*/ 42 h 149"/>
                  <a:gd name="T114" fmla="*/ 46 w 130"/>
                  <a:gd name="T115" fmla="*/ 56 h 149"/>
                  <a:gd name="T116" fmla="*/ 41 w 130"/>
                  <a:gd name="T117" fmla="*/ 88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" h="149">
                    <a:moveTo>
                      <a:pt x="97" y="28"/>
                    </a:moveTo>
                    <a:lnTo>
                      <a:pt x="88" y="98"/>
                    </a:lnTo>
                    <a:lnTo>
                      <a:pt x="88" y="98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92" y="102"/>
                    </a:lnTo>
                    <a:lnTo>
                      <a:pt x="92" y="102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11" y="84"/>
                    </a:lnTo>
                    <a:lnTo>
                      <a:pt x="111" y="84"/>
                    </a:lnTo>
                    <a:lnTo>
                      <a:pt x="116" y="61"/>
                    </a:lnTo>
                    <a:lnTo>
                      <a:pt x="116" y="61"/>
                    </a:lnTo>
                    <a:lnTo>
                      <a:pt x="116" y="42"/>
                    </a:lnTo>
                    <a:lnTo>
                      <a:pt x="102" y="28"/>
                    </a:lnTo>
                    <a:lnTo>
                      <a:pt x="102" y="28"/>
                    </a:lnTo>
                    <a:lnTo>
                      <a:pt x="88" y="14"/>
                    </a:lnTo>
                    <a:lnTo>
                      <a:pt x="69" y="14"/>
                    </a:lnTo>
                    <a:lnTo>
                      <a:pt x="69" y="14"/>
                    </a:lnTo>
                    <a:lnTo>
                      <a:pt x="46" y="19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18" y="51"/>
                    </a:lnTo>
                    <a:lnTo>
                      <a:pt x="14" y="75"/>
                    </a:lnTo>
                    <a:lnTo>
                      <a:pt x="14" y="75"/>
                    </a:lnTo>
                    <a:lnTo>
                      <a:pt x="18" y="102"/>
                    </a:lnTo>
                    <a:lnTo>
                      <a:pt x="28" y="121"/>
                    </a:lnTo>
                    <a:lnTo>
                      <a:pt x="28" y="121"/>
                    </a:lnTo>
                    <a:lnTo>
                      <a:pt x="46" y="130"/>
                    </a:lnTo>
                    <a:lnTo>
                      <a:pt x="69" y="135"/>
                    </a:lnTo>
                    <a:lnTo>
                      <a:pt x="69" y="135"/>
                    </a:lnTo>
                    <a:lnTo>
                      <a:pt x="92" y="130"/>
                    </a:lnTo>
                    <a:lnTo>
                      <a:pt x="92" y="130"/>
                    </a:lnTo>
                    <a:lnTo>
                      <a:pt x="111" y="121"/>
                    </a:lnTo>
                    <a:lnTo>
                      <a:pt x="130" y="121"/>
                    </a:lnTo>
                    <a:lnTo>
                      <a:pt x="130" y="121"/>
                    </a:lnTo>
                    <a:lnTo>
                      <a:pt x="116" y="130"/>
                    </a:lnTo>
                    <a:lnTo>
                      <a:pt x="102" y="140"/>
                    </a:lnTo>
                    <a:lnTo>
                      <a:pt x="102" y="140"/>
                    </a:lnTo>
                    <a:lnTo>
                      <a:pt x="83" y="149"/>
                    </a:lnTo>
                    <a:lnTo>
                      <a:pt x="69" y="149"/>
                    </a:lnTo>
                    <a:lnTo>
                      <a:pt x="69" y="149"/>
                    </a:lnTo>
                    <a:lnTo>
                      <a:pt x="41" y="144"/>
                    </a:lnTo>
                    <a:lnTo>
                      <a:pt x="18" y="130"/>
                    </a:lnTo>
                    <a:lnTo>
                      <a:pt x="18" y="130"/>
                    </a:lnTo>
                    <a:lnTo>
                      <a:pt x="9" y="116"/>
                    </a:lnTo>
                    <a:lnTo>
                      <a:pt x="4" y="107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4" y="47"/>
                    </a:lnTo>
                    <a:lnTo>
                      <a:pt x="18" y="23"/>
                    </a:lnTo>
                    <a:lnTo>
                      <a:pt x="18" y="23"/>
                    </a:lnTo>
                    <a:lnTo>
                      <a:pt x="28" y="14"/>
                    </a:lnTo>
                    <a:lnTo>
                      <a:pt x="41" y="5"/>
                    </a:lnTo>
                    <a:lnTo>
                      <a:pt x="55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88" y="0"/>
                    </a:lnTo>
                    <a:lnTo>
                      <a:pt x="102" y="10"/>
                    </a:lnTo>
                    <a:lnTo>
                      <a:pt x="102" y="10"/>
                    </a:lnTo>
                    <a:lnTo>
                      <a:pt x="111" y="19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30" y="42"/>
                    </a:lnTo>
                    <a:lnTo>
                      <a:pt x="130" y="61"/>
                    </a:lnTo>
                    <a:lnTo>
                      <a:pt x="130" y="61"/>
                    </a:lnTo>
                    <a:lnTo>
                      <a:pt x="125" y="84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02" y="116"/>
                    </a:lnTo>
                    <a:lnTo>
                      <a:pt x="88" y="116"/>
                    </a:lnTo>
                    <a:lnTo>
                      <a:pt x="88" y="116"/>
                    </a:lnTo>
                    <a:lnTo>
                      <a:pt x="79" y="116"/>
                    </a:lnTo>
                    <a:lnTo>
                      <a:pt x="74" y="107"/>
                    </a:lnTo>
                    <a:lnTo>
                      <a:pt x="74" y="107"/>
                    </a:lnTo>
                    <a:lnTo>
                      <a:pt x="60" y="116"/>
                    </a:lnTo>
                    <a:lnTo>
                      <a:pt x="60" y="116"/>
                    </a:lnTo>
                    <a:lnTo>
                      <a:pt x="51" y="121"/>
                    </a:lnTo>
                    <a:lnTo>
                      <a:pt x="51" y="121"/>
                    </a:lnTo>
                    <a:lnTo>
                      <a:pt x="41" y="116"/>
                    </a:lnTo>
                    <a:lnTo>
                      <a:pt x="32" y="107"/>
                    </a:lnTo>
                    <a:lnTo>
                      <a:pt x="32" y="107"/>
                    </a:lnTo>
                    <a:lnTo>
                      <a:pt x="28" y="98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8" y="61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46" y="33"/>
                    </a:lnTo>
                    <a:lnTo>
                      <a:pt x="60" y="28"/>
                    </a:lnTo>
                    <a:lnTo>
                      <a:pt x="60" y="28"/>
                    </a:lnTo>
                    <a:lnTo>
                      <a:pt x="74" y="28"/>
                    </a:lnTo>
                    <a:lnTo>
                      <a:pt x="74" y="28"/>
                    </a:lnTo>
                    <a:lnTo>
                      <a:pt x="79" y="37"/>
                    </a:lnTo>
                    <a:lnTo>
                      <a:pt x="83" y="28"/>
                    </a:lnTo>
                    <a:lnTo>
                      <a:pt x="97" y="28"/>
                    </a:lnTo>
                    <a:close/>
                    <a:moveTo>
                      <a:pt x="41" y="88"/>
                    </a:moveTo>
                    <a:lnTo>
                      <a:pt x="41" y="88"/>
                    </a:lnTo>
                    <a:lnTo>
                      <a:pt x="46" y="102"/>
                    </a:lnTo>
                    <a:lnTo>
                      <a:pt x="46" y="102"/>
                    </a:lnTo>
                    <a:lnTo>
                      <a:pt x="51" y="107"/>
                    </a:lnTo>
                    <a:lnTo>
                      <a:pt x="55" y="107"/>
                    </a:lnTo>
                    <a:lnTo>
                      <a:pt x="55" y="107"/>
                    </a:lnTo>
                    <a:lnTo>
                      <a:pt x="65" y="102"/>
                    </a:lnTo>
                    <a:lnTo>
                      <a:pt x="65" y="102"/>
                    </a:lnTo>
                    <a:lnTo>
                      <a:pt x="74" y="84"/>
                    </a:lnTo>
                    <a:lnTo>
                      <a:pt x="74" y="84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4" y="47"/>
                    </a:lnTo>
                    <a:lnTo>
                      <a:pt x="74" y="47"/>
                    </a:lnTo>
                    <a:lnTo>
                      <a:pt x="65" y="42"/>
                    </a:lnTo>
                    <a:lnTo>
                      <a:pt x="65" y="42"/>
                    </a:lnTo>
                    <a:lnTo>
                      <a:pt x="55" y="42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41" y="70"/>
                    </a:lnTo>
                    <a:lnTo>
                      <a:pt x="41" y="88"/>
                    </a:lnTo>
                    <a:lnTo>
                      <a:pt x="41" y="88"/>
                    </a:lnTo>
                    <a:close/>
                  </a:path>
                </a:pathLst>
              </a:custGeom>
              <a:solidFill>
                <a:srgbClr val="4547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grpSp>
          <p:nvGrpSpPr>
            <p:cNvPr id="46" name="Group 1173"/>
            <p:cNvGrpSpPr/>
            <p:nvPr/>
          </p:nvGrpSpPr>
          <p:grpSpPr>
            <a:xfrm>
              <a:off x="3773177" y="4718480"/>
              <a:ext cx="569666" cy="617793"/>
              <a:chOff x="2530475" y="2533650"/>
              <a:chExt cx="1244600" cy="1244601"/>
            </a:xfrm>
          </p:grpSpPr>
          <p:sp>
            <p:nvSpPr>
              <p:cNvPr id="47" name="Freeform 54"/>
              <p:cNvSpPr/>
              <p:nvPr/>
            </p:nvSpPr>
            <p:spPr bwMode="auto">
              <a:xfrm>
                <a:off x="2874963" y="2533650"/>
                <a:ext cx="555625" cy="555625"/>
              </a:xfrm>
              <a:custGeom>
                <a:avLst/>
                <a:gdLst/>
                <a:ahLst/>
                <a:cxnLst>
                  <a:cxn ang="0">
                    <a:pos x="369" y="701"/>
                  </a:cxn>
                  <a:cxn ang="0">
                    <a:pos x="421" y="694"/>
                  </a:cxn>
                  <a:cxn ang="0">
                    <a:pos x="470" y="680"/>
                  </a:cxn>
                  <a:cxn ang="0">
                    <a:pos x="517" y="658"/>
                  </a:cxn>
                  <a:cxn ang="0">
                    <a:pos x="560" y="631"/>
                  </a:cxn>
                  <a:cxn ang="0">
                    <a:pos x="598" y="598"/>
                  </a:cxn>
                  <a:cxn ang="0">
                    <a:pos x="631" y="561"/>
                  </a:cxn>
                  <a:cxn ang="0">
                    <a:pos x="658" y="517"/>
                  </a:cxn>
                  <a:cxn ang="0">
                    <a:pos x="680" y="472"/>
                  </a:cxn>
                  <a:cxn ang="0">
                    <a:pos x="694" y="422"/>
                  </a:cxn>
                  <a:cxn ang="0">
                    <a:pos x="701" y="369"/>
                  </a:cxn>
                  <a:cxn ang="0">
                    <a:pos x="701" y="333"/>
                  </a:cxn>
                  <a:cxn ang="0">
                    <a:pos x="694" y="280"/>
                  </a:cxn>
                  <a:cxn ang="0">
                    <a:pos x="680" y="230"/>
                  </a:cxn>
                  <a:cxn ang="0">
                    <a:pos x="658" y="184"/>
                  </a:cxn>
                  <a:cxn ang="0">
                    <a:pos x="631" y="140"/>
                  </a:cxn>
                  <a:cxn ang="0">
                    <a:pos x="598" y="103"/>
                  </a:cxn>
                  <a:cxn ang="0">
                    <a:pos x="560" y="70"/>
                  </a:cxn>
                  <a:cxn ang="0">
                    <a:pos x="517" y="43"/>
                  </a:cxn>
                  <a:cxn ang="0">
                    <a:pos x="470" y="21"/>
                  </a:cxn>
                  <a:cxn ang="0">
                    <a:pos x="421" y="8"/>
                  </a:cxn>
                  <a:cxn ang="0">
                    <a:pos x="369" y="0"/>
                  </a:cxn>
                  <a:cxn ang="0">
                    <a:pos x="332" y="0"/>
                  </a:cxn>
                  <a:cxn ang="0">
                    <a:pos x="280" y="8"/>
                  </a:cxn>
                  <a:cxn ang="0">
                    <a:pos x="230" y="21"/>
                  </a:cxn>
                  <a:cxn ang="0">
                    <a:pos x="183" y="43"/>
                  </a:cxn>
                  <a:cxn ang="0">
                    <a:pos x="140" y="70"/>
                  </a:cxn>
                  <a:cxn ang="0">
                    <a:pos x="103" y="103"/>
                  </a:cxn>
                  <a:cxn ang="0">
                    <a:pos x="70" y="140"/>
                  </a:cxn>
                  <a:cxn ang="0">
                    <a:pos x="42" y="184"/>
                  </a:cxn>
                  <a:cxn ang="0">
                    <a:pos x="21" y="230"/>
                  </a:cxn>
                  <a:cxn ang="0">
                    <a:pos x="7" y="280"/>
                  </a:cxn>
                  <a:cxn ang="0">
                    <a:pos x="0" y="333"/>
                  </a:cxn>
                  <a:cxn ang="0">
                    <a:pos x="0" y="369"/>
                  </a:cxn>
                  <a:cxn ang="0">
                    <a:pos x="7" y="422"/>
                  </a:cxn>
                  <a:cxn ang="0">
                    <a:pos x="21" y="472"/>
                  </a:cxn>
                  <a:cxn ang="0">
                    <a:pos x="42" y="517"/>
                  </a:cxn>
                  <a:cxn ang="0">
                    <a:pos x="70" y="561"/>
                  </a:cxn>
                  <a:cxn ang="0">
                    <a:pos x="103" y="598"/>
                  </a:cxn>
                  <a:cxn ang="0">
                    <a:pos x="140" y="631"/>
                  </a:cxn>
                  <a:cxn ang="0">
                    <a:pos x="183" y="658"/>
                  </a:cxn>
                  <a:cxn ang="0">
                    <a:pos x="230" y="680"/>
                  </a:cxn>
                  <a:cxn ang="0">
                    <a:pos x="280" y="694"/>
                  </a:cxn>
                  <a:cxn ang="0">
                    <a:pos x="332" y="701"/>
                  </a:cxn>
                </a:cxnLst>
                <a:rect l="0" t="0" r="r" b="b"/>
                <a:pathLst>
                  <a:path w="701" h="701">
                    <a:moveTo>
                      <a:pt x="350" y="701"/>
                    </a:moveTo>
                    <a:lnTo>
                      <a:pt x="350" y="701"/>
                    </a:lnTo>
                    <a:lnTo>
                      <a:pt x="369" y="701"/>
                    </a:lnTo>
                    <a:lnTo>
                      <a:pt x="386" y="699"/>
                    </a:lnTo>
                    <a:lnTo>
                      <a:pt x="404" y="697"/>
                    </a:lnTo>
                    <a:lnTo>
                      <a:pt x="421" y="694"/>
                    </a:lnTo>
                    <a:lnTo>
                      <a:pt x="438" y="691"/>
                    </a:lnTo>
                    <a:lnTo>
                      <a:pt x="455" y="685"/>
                    </a:lnTo>
                    <a:lnTo>
                      <a:pt x="470" y="680"/>
                    </a:lnTo>
                    <a:lnTo>
                      <a:pt x="487" y="674"/>
                    </a:lnTo>
                    <a:lnTo>
                      <a:pt x="503" y="667"/>
                    </a:lnTo>
                    <a:lnTo>
                      <a:pt x="517" y="658"/>
                    </a:lnTo>
                    <a:lnTo>
                      <a:pt x="532" y="650"/>
                    </a:lnTo>
                    <a:lnTo>
                      <a:pt x="546" y="642"/>
                    </a:lnTo>
                    <a:lnTo>
                      <a:pt x="560" y="631"/>
                    </a:lnTo>
                    <a:lnTo>
                      <a:pt x="573" y="621"/>
                    </a:lnTo>
                    <a:lnTo>
                      <a:pt x="586" y="610"/>
                    </a:lnTo>
                    <a:lnTo>
                      <a:pt x="598" y="598"/>
                    </a:lnTo>
                    <a:lnTo>
                      <a:pt x="610" y="587"/>
                    </a:lnTo>
                    <a:lnTo>
                      <a:pt x="621" y="573"/>
                    </a:lnTo>
                    <a:lnTo>
                      <a:pt x="631" y="561"/>
                    </a:lnTo>
                    <a:lnTo>
                      <a:pt x="641" y="546"/>
                    </a:lnTo>
                    <a:lnTo>
                      <a:pt x="650" y="533"/>
                    </a:lnTo>
                    <a:lnTo>
                      <a:pt x="658" y="517"/>
                    </a:lnTo>
                    <a:lnTo>
                      <a:pt x="667" y="503"/>
                    </a:lnTo>
                    <a:lnTo>
                      <a:pt x="673" y="487"/>
                    </a:lnTo>
                    <a:lnTo>
                      <a:pt x="680" y="472"/>
                    </a:lnTo>
                    <a:lnTo>
                      <a:pt x="685" y="455"/>
                    </a:lnTo>
                    <a:lnTo>
                      <a:pt x="690" y="438"/>
                    </a:lnTo>
                    <a:lnTo>
                      <a:pt x="694" y="422"/>
                    </a:lnTo>
                    <a:lnTo>
                      <a:pt x="697" y="404"/>
                    </a:lnTo>
                    <a:lnTo>
                      <a:pt x="699" y="386"/>
                    </a:lnTo>
                    <a:lnTo>
                      <a:pt x="701" y="369"/>
                    </a:lnTo>
                    <a:lnTo>
                      <a:pt x="701" y="350"/>
                    </a:lnTo>
                    <a:lnTo>
                      <a:pt x="701" y="350"/>
                    </a:lnTo>
                    <a:lnTo>
                      <a:pt x="701" y="333"/>
                    </a:lnTo>
                    <a:lnTo>
                      <a:pt x="699" y="315"/>
                    </a:lnTo>
                    <a:lnTo>
                      <a:pt x="697" y="297"/>
                    </a:lnTo>
                    <a:lnTo>
                      <a:pt x="694" y="280"/>
                    </a:lnTo>
                    <a:lnTo>
                      <a:pt x="690" y="263"/>
                    </a:lnTo>
                    <a:lnTo>
                      <a:pt x="685" y="246"/>
                    </a:lnTo>
                    <a:lnTo>
                      <a:pt x="680" y="230"/>
                    </a:lnTo>
                    <a:lnTo>
                      <a:pt x="673" y="214"/>
                    </a:lnTo>
                    <a:lnTo>
                      <a:pt x="667" y="199"/>
                    </a:lnTo>
                    <a:lnTo>
                      <a:pt x="658" y="184"/>
                    </a:lnTo>
                    <a:lnTo>
                      <a:pt x="650" y="169"/>
                    </a:lnTo>
                    <a:lnTo>
                      <a:pt x="641" y="155"/>
                    </a:lnTo>
                    <a:lnTo>
                      <a:pt x="631" y="140"/>
                    </a:lnTo>
                    <a:lnTo>
                      <a:pt x="621" y="128"/>
                    </a:lnTo>
                    <a:lnTo>
                      <a:pt x="610" y="115"/>
                    </a:lnTo>
                    <a:lnTo>
                      <a:pt x="598" y="103"/>
                    </a:lnTo>
                    <a:lnTo>
                      <a:pt x="586" y="92"/>
                    </a:lnTo>
                    <a:lnTo>
                      <a:pt x="573" y="80"/>
                    </a:lnTo>
                    <a:lnTo>
                      <a:pt x="560" y="70"/>
                    </a:lnTo>
                    <a:lnTo>
                      <a:pt x="546" y="60"/>
                    </a:lnTo>
                    <a:lnTo>
                      <a:pt x="532" y="51"/>
                    </a:lnTo>
                    <a:lnTo>
                      <a:pt x="517" y="43"/>
                    </a:lnTo>
                    <a:lnTo>
                      <a:pt x="503" y="35"/>
                    </a:lnTo>
                    <a:lnTo>
                      <a:pt x="487" y="27"/>
                    </a:lnTo>
                    <a:lnTo>
                      <a:pt x="470" y="21"/>
                    </a:lnTo>
                    <a:lnTo>
                      <a:pt x="455" y="16"/>
                    </a:lnTo>
                    <a:lnTo>
                      <a:pt x="438" y="11"/>
                    </a:lnTo>
                    <a:lnTo>
                      <a:pt x="421" y="8"/>
                    </a:lnTo>
                    <a:lnTo>
                      <a:pt x="404" y="5"/>
                    </a:lnTo>
                    <a:lnTo>
                      <a:pt x="386" y="2"/>
                    </a:lnTo>
                    <a:lnTo>
                      <a:pt x="369" y="0"/>
                    </a:lnTo>
                    <a:lnTo>
                      <a:pt x="350" y="0"/>
                    </a:lnTo>
                    <a:lnTo>
                      <a:pt x="350" y="0"/>
                    </a:lnTo>
                    <a:lnTo>
                      <a:pt x="332" y="0"/>
                    </a:lnTo>
                    <a:lnTo>
                      <a:pt x="315" y="2"/>
                    </a:lnTo>
                    <a:lnTo>
                      <a:pt x="297" y="5"/>
                    </a:lnTo>
                    <a:lnTo>
                      <a:pt x="280" y="8"/>
                    </a:lnTo>
                    <a:lnTo>
                      <a:pt x="263" y="11"/>
                    </a:lnTo>
                    <a:lnTo>
                      <a:pt x="246" y="16"/>
                    </a:lnTo>
                    <a:lnTo>
                      <a:pt x="230" y="21"/>
                    </a:lnTo>
                    <a:lnTo>
                      <a:pt x="214" y="27"/>
                    </a:lnTo>
                    <a:lnTo>
                      <a:pt x="199" y="35"/>
                    </a:lnTo>
                    <a:lnTo>
                      <a:pt x="183" y="43"/>
                    </a:lnTo>
                    <a:lnTo>
                      <a:pt x="168" y="51"/>
                    </a:lnTo>
                    <a:lnTo>
                      <a:pt x="155" y="60"/>
                    </a:lnTo>
                    <a:lnTo>
                      <a:pt x="140" y="70"/>
                    </a:lnTo>
                    <a:lnTo>
                      <a:pt x="128" y="80"/>
                    </a:lnTo>
                    <a:lnTo>
                      <a:pt x="114" y="92"/>
                    </a:lnTo>
                    <a:lnTo>
                      <a:pt x="103" y="103"/>
                    </a:lnTo>
                    <a:lnTo>
                      <a:pt x="91" y="115"/>
                    </a:lnTo>
                    <a:lnTo>
                      <a:pt x="80" y="128"/>
                    </a:lnTo>
                    <a:lnTo>
                      <a:pt x="70" y="140"/>
                    </a:lnTo>
                    <a:lnTo>
                      <a:pt x="59" y="155"/>
                    </a:lnTo>
                    <a:lnTo>
                      <a:pt x="51" y="169"/>
                    </a:lnTo>
                    <a:lnTo>
                      <a:pt x="42" y="184"/>
                    </a:lnTo>
                    <a:lnTo>
                      <a:pt x="35" y="199"/>
                    </a:lnTo>
                    <a:lnTo>
                      <a:pt x="27" y="214"/>
                    </a:lnTo>
                    <a:lnTo>
                      <a:pt x="21" y="230"/>
                    </a:lnTo>
                    <a:lnTo>
                      <a:pt x="16" y="246"/>
                    </a:lnTo>
                    <a:lnTo>
                      <a:pt x="11" y="263"/>
                    </a:lnTo>
                    <a:lnTo>
                      <a:pt x="7" y="280"/>
                    </a:lnTo>
                    <a:lnTo>
                      <a:pt x="4" y="297"/>
                    </a:lnTo>
                    <a:lnTo>
                      <a:pt x="1" y="315"/>
                    </a:lnTo>
                    <a:lnTo>
                      <a:pt x="0" y="333"/>
                    </a:lnTo>
                    <a:lnTo>
                      <a:pt x="0" y="350"/>
                    </a:lnTo>
                    <a:lnTo>
                      <a:pt x="0" y="350"/>
                    </a:lnTo>
                    <a:lnTo>
                      <a:pt x="0" y="369"/>
                    </a:lnTo>
                    <a:lnTo>
                      <a:pt x="1" y="386"/>
                    </a:lnTo>
                    <a:lnTo>
                      <a:pt x="4" y="404"/>
                    </a:lnTo>
                    <a:lnTo>
                      <a:pt x="7" y="422"/>
                    </a:lnTo>
                    <a:lnTo>
                      <a:pt x="11" y="438"/>
                    </a:lnTo>
                    <a:lnTo>
                      <a:pt x="16" y="455"/>
                    </a:lnTo>
                    <a:lnTo>
                      <a:pt x="21" y="472"/>
                    </a:lnTo>
                    <a:lnTo>
                      <a:pt x="27" y="487"/>
                    </a:lnTo>
                    <a:lnTo>
                      <a:pt x="35" y="503"/>
                    </a:lnTo>
                    <a:lnTo>
                      <a:pt x="42" y="517"/>
                    </a:lnTo>
                    <a:lnTo>
                      <a:pt x="51" y="533"/>
                    </a:lnTo>
                    <a:lnTo>
                      <a:pt x="59" y="546"/>
                    </a:lnTo>
                    <a:lnTo>
                      <a:pt x="70" y="561"/>
                    </a:lnTo>
                    <a:lnTo>
                      <a:pt x="80" y="573"/>
                    </a:lnTo>
                    <a:lnTo>
                      <a:pt x="91" y="587"/>
                    </a:lnTo>
                    <a:lnTo>
                      <a:pt x="103" y="598"/>
                    </a:lnTo>
                    <a:lnTo>
                      <a:pt x="114" y="610"/>
                    </a:lnTo>
                    <a:lnTo>
                      <a:pt x="128" y="621"/>
                    </a:lnTo>
                    <a:lnTo>
                      <a:pt x="140" y="631"/>
                    </a:lnTo>
                    <a:lnTo>
                      <a:pt x="155" y="642"/>
                    </a:lnTo>
                    <a:lnTo>
                      <a:pt x="168" y="650"/>
                    </a:lnTo>
                    <a:lnTo>
                      <a:pt x="183" y="658"/>
                    </a:lnTo>
                    <a:lnTo>
                      <a:pt x="199" y="667"/>
                    </a:lnTo>
                    <a:lnTo>
                      <a:pt x="214" y="674"/>
                    </a:lnTo>
                    <a:lnTo>
                      <a:pt x="230" y="680"/>
                    </a:lnTo>
                    <a:lnTo>
                      <a:pt x="246" y="685"/>
                    </a:lnTo>
                    <a:lnTo>
                      <a:pt x="263" y="691"/>
                    </a:lnTo>
                    <a:lnTo>
                      <a:pt x="280" y="694"/>
                    </a:lnTo>
                    <a:lnTo>
                      <a:pt x="297" y="697"/>
                    </a:lnTo>
                    <a:lnTo>
                      <a:pt x="315" y="699"/>
                    </a:lnTo>
                    <a:lnTo>
                      <a:pt x="332" y="701"/>
                    </a:lnTo>
                    <a:lnTo>
                      <a:pt x="350" y="701"/>
                    </a:lnTo>
                    <a:lnTo>
                      <a:pt x="350" y="7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8" name="Freeform 55"/>
              <p:cNvSpPr/>
              <p:nvPr/>
            </p:nvSpPr>
            <p:spPr bwMode="auto">
              <a:xfrm>
                <a:off x="2895600" y="3313113"/>
                <a:ext cx="514350" cy="330200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0" y="380"/>
                  </a:cxn>
                  <a:cxn ang="0">
                    <a:pos x="0" y="380"/>
                  </a:cxn>
                  <a:cxn ang="0">
                    <a:pos x="1" y="387"/>
                  </a:cxn>
                  <a:cxn ang="0">
                    <a:pos x="3" y="394"/>
                  </a:cxn>
                  <a:cxn ang="0">
                    <a:pos x="6" y="400"/>
                  </a:cxn>
                  <a:cxn ang="0">
                    <a:pos x="11" y="405"/>
                  </a:cxn>
                  <a:cxn ang="0">
                    <a:pos x="16" y="409"/>
                  </a:cxn>
                  <a:cxn ang="0">
                    <a:pos x="22" y="412"/>
                  </a:cxn>
                  <a:cxn ang="0">
                    <a:pos x="28" y="414"/>
                  </a:cxn>
                  <a:cxn ang="0">
                    <a:pos x="36" y="415"/>
                  </a:cxn>
                  <a:cxn ang="0">
                    <a:pos x="614" y="415"/>
                  </a:cxn>
                  <a:cxn ang="0">
                    <a:pos x="614" y="415"/>
                  </a:cxn>
                  <a:cxn ang="0">
                    <a:pos x="621" y="414"/>
                  </a:cxn>
                  <a:cxn ang="0">
                    <a:pos x="627" y="412"/>
                  </a:cxn>
                  <a:cxn ang="0">
                    <a:pos x="633" y="409"/>
                  </a:cxn>
                  <a:cxn ang="0">
                    <a:pos x="639" y="405"/>
                  </a:cxn>
                  <a:cxn ang="0">
                    <a:pos x="643" y="400"/>
                  </a:cxn>
                  <a:cxn ang="0">
                    <a:pos x="646" y="394"/>
                  </a:cxn>
                  <a:cxn ang="0">
                    <a:pos x="648" y="387"/>
                  </a:cxn>
                  <a:cxn ang="0">
                    <a:pos x="649" y="380"/>
                  </a:cxn>
                  <a:cxn ang="0">
                    <a:pos x="649" y="36"/>
                  </a:cxn>
                  <a:cxn ang="0">
                    <a:pos x="649" y="36"/>
                  </a:cxn>
                  <a:cxn ang="0">
                    <a:pos x="648" y="28"/>
                  </a:cxn>
                  <a:cxn ang="0">
                    <a:pos x="646" y="22"/>
                  </a:cxn>
                  <a:cxn ang="0">
                    <a:pos x="643" y="16"/>
                  </a:cxn>
                  <a:cxn ang="0">
                    <a:pos x="639" y="11"/>
                  </a:cxn>
                  <a:cxn ang="0">
                    <a:pos x="633" y="6"/>
                  </a:cxn>
                  <a:cxn ang="0">
                    <a:pos x="627" y="3"/>
                  </a:cxn>
                  <a:cxn ang="0">
                    <a:pos x="621" y="1"/>
                  </a:cxn>
                  <a:cxn ang="0">
                    <a:pos x="614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8" y="1"/>
                  </a:cxn>
                  <a:cxn ang="0">
                    <a:pos x="22" y="3"/>
                  </a:cxn>
                  <a:cxn ang="0">
                    <a:pos x="16" y="6"/>
                  </a:cxn>
                  <a:cxn ang="0">
                    <a:pos x="11" y="11"/>
                  </a:cxn>
                  <a:cxn ang="0">
                    <a:pos x="6" y="16"/>
                  </a:cxn>
                  <a:cxn ang="0">
                    <a:pos x="3" y="22"/>
                  </a:cxn>
                  <a:cxn ang="0">
                    <a:pos x="1" y="28"/>
                  </a:cxn>
                  <a:cxn ang="0">
                    <a:pos x="0" y="36"/>
                  </a:cxn>
                  <a:cxn ang="0">
                    <a:pos x="0" y="36"/>
                  </a:cxn>
                </a:cxnLst>
                <a:rect l="0" t="0" r="r" b="b"/>
                <a:pathLst>
                  <a:path w="649" h="415">
                    <a:moveTo>
                      <a:pt x="0" y="36"/>
                    </a:moveTo>
                    <a:lnTo>
                      <a:pt x="0" y="380"/>
                    </a:lnTo>
                    <a:lnTo>
                      <a:pt x="0" y="380"/>
                    </a:lnTo>
                    <a:lnTo>
                      <a:pt x="1" y="387"/>
                    </a:lnTo>
                    <a:lnTo>
                      <a:pt x="3" y="394"/>
                    </a:lnTo>
                    <a:lnTo>
                      <a:pt x="6" y="400"/>
                    </a:lnTo>
                    <a:lnTo>
                      <a:pt x="11" y="405"/>
                    </a:lnTo>
                    <a:lnTo>
                      <a:pt x="16" y="409"/>
                    </a:lnTo>
                    <a:lnTo>
                      <a:pt x="22" y="412"/>
                    </a:lnTo>
                    <a:lnTo>
                      <a:pt x="28" y="414"/>
                    </a:lnTo>
                    <a:lnTo>
                      <a:pt x="36" y="415"/>
                    </a:lnTo>
                    <a:lnTo>
                      <a:pt x="614" y="415"/>
                    </a:lnTo>
                    <a:lnTo>
                      <a:pt x="614" y="415"/>
                    </a:lnTo>
                    <a:lnTo>
                      <a:pt x="621" y="414"/>
                    </a:lnTo>
                    <a:lnTo>
                      <a:pt x="627" y="412"/>
                    </a:lnTo>
                    <a:lnTo>
                      <a:pt x="633" y="409"/>
                    </a:lnTo>
                    <a:lnTo>
                      <a:pt x="639" y="405"/>
                    </a:lnTo>
                    <a:lnTo>
                      <a:pt x="643" y="400"/>
                    </a:lnTo>
                    <a:lnTo>
                      <a:pt x="646" y="394"/>
                    </a:lnTo>
                    <a:lnTo>
                      <a:pt x="648" y="387"/>
                    </a:lnTo>
                    <a:lnTo>
                      <a:pt x="649" y="380"/>
                    </a:lnTo>
                    <a:lnTo>
                      <a:pt x="649" y="36"/>
                    </a:lnTo>
                    <a:lnTo>
                      <a:pt x="649" y="36"/>
                    </a:lnTo>
                    <a:lnTo>
                      <a:pt x="648" y="28"/>
                    </a:lnTo>
                    <a:lnTo>
                      <a:pt x="646" y="22"/>
                    </a:lnTo>
                    <a:lnTo>
                      <a:pt x="643" y="16"/>
                    </a:lnTo>
                    <a:lnTo>
                      <a:pt x="639" y="11"/>
                    </a:lnTo>
                    <a:lnTo>
                      <a:pt x="633" y="6"/>
                    </a:lnTo>
                    <a:lnTo>
                      <a:pt x="627" y="3"/>
                    </a:lnTo>
                    <a:lnTo>
                      <a:pt x="621" y="1"/>
                    </a:lnTo>
                    <a:lnTo>
                      <a:pt x="61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1"/>
                    </a:lnTo>
                    <a:lnTo>
                      <a:pt x="22" y="3"/>
                    </a:lnTo>
                    <a:lnTo>
                      <a:pt x="16" y="6"/>
                    </a:lnTo>
                    <a:lnTo>
                      <a:pt x="11" y="11"/>
                    </a:lnTo>
                    <a:lnTo>
                      <a:pt x="6" y="16"/>
                    </a:lnTo>
                    <a:lnTo>
                      <a:pt x="3" y="22"/>
                    </a:lnTo>
                    <a:lnTo>
                      <a:pt x="1" y="28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49" name="Freeform 56"/>
              <p:cNvSpPr/>
              <p:nvPr/>
            </p:nvSpPr>
            <p:spPr bwMode="auto">
              <a:xfrm>
                <a:off x="2530475" y="3127375"/>
                <a:ext cx="438150" cy="515938"/>
              </a:xfrm>
              <a:custGeom>
                <a:avLst/>
                <a:gdLst/>
                <a:ahLst/>
                <a:cxnLst>
                  <a:cxn ang="0">
                    <a:pos x="247" y="648"/>
                  </a:cxn>
                  <a:cxn ang="0">
                    <a:pos x="267" y="648"/>
                  </a:cxn>
                  <a:cxn ang="0">
                    <a:pos x="267" y="639"/>
                  </a:cxn>
                  <a:cxn ang="0">
                    <a:pos x="270" y="607"/>
                  </a:cxn>
                  <a:cxn ang="0">
                    <a:pos x="279" y="577"/>
                  </a:cxn>
                  <a:cxn ang="0">
                    <a:pos x="291" y="549"/>
                  </a:cxn>
                  <a:cxn ang="0">
                    <a:pos x="309" y="524"/>
                  </a:cxn>
                  <a:cxn ang="0">
                    <a:pos x="329" y="503"/>
                  </a:cxn>
                  <a:cxn ang="0">
                    <a:pos x="353" y="484"/>
                  </a:cxn>
                  <a:cxn ang="0">
                    <a:pos x="381" y="471"/>
                  </a:cxn>
                  <a:cxn ang="0">
                    <a:pos x="410" y="462"/>
                  </a:cxn>
                  <a:cxn ang="0">
                    <a:pos x="410" y="269"/>
                  </a:cxn>
                  <a:cxn ang="0">
                    <a:pos x="413" y="252"/>
                  </a:cxn>
                  <a:cxn ang="0">
                    <a:pos x="418" y="235"/>
                  </a:cxn>
                  <a:cxn ang="0">
                    <a:pos x="425" y="221"/>
                  </a:cxn>
                  <a:cxn ang="0">
                    <a:pos x="435" y="208"/>
                  </a:cxn>
                  <a:cxn ang="0">
                    <a:pos x="448" y="198"/>
                  </a:cxn>
                  <a:cxn ang="0">
                    <a:pos x="462" y="191"/>
                  </a:cxn>
                  <a:cxn ang="0">
                    <a:pos x="478" y="186"/>
                  </a:cxn>
                  <a:cxn ang="0">
                    <a:pos x="496" y="183"/>
                  </a:cxn>
                  <a:cxn ang="0">
                    <a:pos x="553" y="0"/>
                  </a:cxn>
                  <a:cxn ang="0">
                    <a:pos x="477" y="0"/>
                  </a:cxn>
                  <a:cxn ang="0">
                    <a:pos x="472" y="2"/>
                  </a:cxn>
                  <a:cxn ang="0">
                    <a:pos x="457" y="10"/>
                  </a:cxn>
                  <a:cxn ang="0">
                    <a:pos x="425" y="35"/>
                  </a:cxn>
                  <a:cxn ang="0">
                    <a:pos x="367" y="87"/>
                  </a:cxn>
                  <a:cxn ang="0">
                    <a:pos x="263" y="189"/>
                  </a:cxn>
                  <a:cxn ang="0">
                    <a:pos x="128" y="330"/>
                  </a:cxn>
                  <a:cxn ang="0">
                    <a:pos x="45" y="424"/>
                  </a:cxn>
                  <a:cxn ang="0">
                    <a:pos x="33" y="441"/>
                  </a:cxn>
                  <a:cxn ang="0">
                    <a:pos x="11" y="477"/>
                  </a:cxn>
                  <a:cxn ang="0">
                    <a:pos x="5" y="497"/>
                  </a:cxn>
                  <a:cxn ang="0">
                    <a:pos x="0" y="517"/>
                  </a:cxn>
                  <a:cxn ang="0">
                    <a:pos x="0" y="536"/>
                  </a:cxn>
                  <a:cxn ang="0">
                    <a:pos x="6" y="556"/>
                  </a:cxn>
                  <a:cxn ang="0">
                    <a:pos x="16" y="576"/>
                  </a:cxn>
                  <a:cxn ang="0">
                    <a:pos x="25" y="587"/>
                  </a:cxn>
                  <a:cxn ang="0">
                    <a:pos x="48" y="606"/>
                  </a:cxn>
                  <a:cxn ang="0">
                    <a:pos x="76" y="620"/>
                  </a:cxn>
                  <a:cxn ang="0">
                    <a:pos x="106" y="632"/>
                  </a:cxn>
                  <a:cxn ang="0">
                    <a:pos x="137" y="639"/>
                  </a:cxn>
                  <a:cxn ang="0">
                    <a:pos x="187" y="645"/>
                  </a:cxn>
                  <a:cxn ang="0">
                    <a:pos x="247" y="648"/>
                  </a:cxn>
                </a:cxnLst>
                <a:rect l="0" t="0" r="r" b="b"/>
                <a:pathLst>
                  <a:path w="553" h="648">
                    <a:moveTo>
                      <a:pt x="247" y="648"/>
                    </a:moveTo>
                    <a:lnTo>
                      <a:pt x="247" y="648"/>
                    </a:lnTo>
                    <a:lnTo>
                      <a:pt x="267" y="648"/>
                    </a:lnTo>
                    <a:lnTo>
                      <a:pt x="267" y="648"/>
                    </a:lnTo>
                    <a:lnTo>
                      <a:pt x="267" y="639"/>
                    </a:lnTo>
                    <a:lnTo>
                      <a:pt x="267" y="639"/>
                    </a:lnTo>
                    <a:lnTo>
                      <a:pt x="268" y="622"/>
                    </a:lnTo>
                    <a:lnTo>
                      <a:pt x="270" y="607"/>
                    </a:lnTo>
                    <a:lnTo>
                      <a:pt x="273" y="591"/>
                    </a:lnTo>
                    <a:lnTo>
                      <a:pt x="279" y="577"/>
                    </a:lnTo>
                    <a:lnTo>
                      <a:pt x="284" y="563"/>
                    </a:lnTo>
                    <a:lnTo>
                      <a:pt x="291" y="549"/>
                    </a:lnTo>
                    <a:lnTo>
                      <a:pt x="299" y="536"/>
                    </a:lnTo>
                    <a:lnTo>
                      <a:pt x="309" y="524"/>
                    </a:lnTo>
                    <a:lnTo>
                      <a:pt x="318" y="514"/>
                    </a:lnTo>
                    <a:lnTo>
                      <a:pt x="329" y="503"/>
                    </a:lnTo>
                    <a:lnTo>
                      <a:pt x="341" y="493"/>
                    </a:lnTo>
                    <a:lnTo>
                      <a:pt x="353" y="484"/>
                    </a:lnTo>
                    <a:lnTo>
                      <a:pt x="367" y="477"/>
                    </a:lnTo>
                    <a:lnTo>
                      <a:pt x="381" y="471"/>
                    </a:lnTo>
                    <a:lnTo>
                      <a:pt x="396" y="466"/>
                    </a:lnTo>
                    <a:lnTo>
                      <a:pt x="410" y="462"/>
                    </a:lnTo>
                    <a:lnTo>
                      <a:pt x="410" y="269"/>
                    </a:lnTo>
                    <a:lnTo>
                      <a:pt x="410" y="269"/>
                    </a:lnTo>
                    <a:lnTo>
                      <a:pt x="411" y="260"/>
                    </a:lnTo>
                    <a:lnTo>
                      <a:pt x="413" y="252"/>
                    </a:lnTo>
                    <a:lnTo>
                      <a:pt x="415" y="244"/>
                    </a:lnTo>
                    <a:lnTo>
                      <a:pt x="418" y="235"/>
                    </a:lnTo>
                    <a:lnTo>
                      <a:pt x="421" y="228"/>
                    </a:lnTo>
                    <a:lnTo>
                      <a:pt x="425" y="221"/>
                    </a:lnTo>
                    <a:lnTo>
                      <a:pt x="430" y="215"/>
                    </a:lnTo>
                    <a:lnTo>
                      <a:pt x="435" y="208"/>
                    </a:lnTo>
                    <a:lnTo>
                      <a:pt x="442" y="203"/>
                    </a:lnTo>
                    <a:lnTo>
                      <a:pt x="448" y="198"/>
                    </a:lnTo>
                    <a:lnTo>
                      <a:pt x="455" y="194"/>
                    </a:lnTo>
                    <a:lnTo>
                      <a:pt x="462" y="191"/>
                    </a:lnTo>
                    <a:lnTo>
                      <a:pt x="471" y="188"/>
                    </a:lnTo>
                    <a:lnTo>
                      <a:pt x="478" y="186"/>
                    </a:lnTo>
                    <a:lnTo>
                      <a:pt x="486" y="184"/>
                    </a:lnTo>
                    <a:lnTo>
                      <a:pt x="496" y="183"/>
                    </a:lnTo>
                    <a:lnTo>
                      <a:pt x="553" y="183"/>
                    </a:lnTo>
                    <a:lnTo>
                      <a:pt x="553" y="0"/>
                    </a:lnTo>
                    <a:lnTo>
                      <a:pt x="553" y="0"/>
                    </a:lnTo>
                    <a:lnTo>
                      <a:pt x="477" y="0"/>
                    </a:lnTo>
                    <a:lnTo>
                      <a:pt x="477" y="0"/>
                    </a:lnTo>
                    <a:lnTo>
                      <a:pt x="472" y="2"/>
                    </a:lnTo>
                    <a:lnTo>
                      <a:pt x="465" y="5"/>
                    </a:lnTo>
                    <a:lnTo>
                      <a:pt x="457" y="10"/>
                    </a:lnTo>
                    <a:lnTo>
                      <a:pt x="448" y="16"/>
                    </a:lnTo>
                    <a:lnTo>
                      <a:pt x="425" y="35"/>
                    </a:lnTo>
                    <a:lnTo>
                      <a:pt x="398" y="58"/>
                    </a:lnTo>
                    <a:lnTo>
                      <a:pt x="367" y="87"/>
                    </a:lnTo>
                    <a:lnTo>
                      <a:pt x="334" y="118"/>
                    </a:lnTo>
                    <a:lnTo>
                      <a:pt x="263" y="189"/>
                    </a:lnTo>
                    <a:lnTo>
                      <a:pt x="192" y="261"/>
                    </a:lnTo>
                    <a:lnTo>
                      <a:pt x="128" y="330"/>
                    </a:lnTo>
                    <a:lnTo>
                      <a:pt x="76" y="387"/>
                    </a:lnTo>
                    <a:lnTo>
                      <a:pt x="45" y="424"/>
                    </a:lnTo>
                    <a:lnTo>
                      <a:pt x="45" y="424"/>
                    </a:lnTo>
                    <a:lnTo>
                      <a:pt x="33" y="441"/>
                    </a:lnTo>
                    <a:lnTo>
                      <a:pt x="21" y="458"/>
                    </a:lnTo>
                    <a:lnTo>
                      <a:pt x="11" y="477"/>
                    </a:lnTo>
                    <a:lnTo>
                      <a:pt x="8" y="488"/>
                    </a:lnTo>
                    <a:lnTo>
                      <a:pt x="5" y="497"/>
                    </a:lnTo>
                    <a:lnTo>
                      <a:pt x="1" y="507"/>
                    </a:lnTo>
                    <a:lnTo>
                      <a:pt x="0" y="517"/>
                    </a:lnTo>
                    <a:lnTo>
                      <a:pt x="0" y="527"/>
                    </a:lnTo>
                    <a:lnTo>
                      <a:pt x="0" y="536"/>
                    </a:lnTo>
                    <a:lnTo>
                      <a:pt x="3" y="547"/>
                    </a:lnTo>
                    <a:lnTo>
                      <a:pt x="6" y="556"/>
                    </a:lnTo>
                    <a:lnTo>
                      <a:pt x="10" y="565"/>
                    </a:lnTo>
                    <a:lnTo>
                      <a:pt x="16" y="576"/>
                    </a:lnTo>
                    <a:lnTo>
                      <a:pt x="16" y="576"/>
                    </a:lnTo>
                    <a:lnTo>
                      <a:pt x="25" y="587"/>
                    </a:lnTo>
                    <a:lnTo>
                      <a:pt x="37" y="598"/>
                    </a:lnTo>
                    <a:lnTo>
                      <a:pt x="48" y="606"/>
                    </a:lnTo>
                    <a:lnTo>
                      <a:pt x="62" y="614"/>
                    </a:lnTo>
                    <a:lnTo>
                      <a:pt x="76" y="620"/>
                    </a:lnTo>
                    <a:lnTo>
                      <a:pt x="91" y="627"/>
                    </a:lnTo>
                    <a:lnTo>
                      <a:pt x="106" y="632"/>
                    </a:lnTo>
                    <a:lnTo>
                      <a:pt x="122" y="636"/>
                    </a:lnTo>
                    <a:lnTo>
                      <a:pt x="137" y="639"/>
                    </a:lnTo>
                    <a:lnTo>
                      <a:pt x="154" y="641"/>
                    </a:lnTo>
                    <a:lnTo>
                      <a:pt x="187" y="645"/>
                    </a:lnTo>
                    <a:lnTo>
                      <a:pt x="218" y="647"/>
                    </a:lnTo>
                    <a:lnTo>
                      <a:pt x="247" y="648"/>
                    </a:lnTo>
                    <a:lnTo>
                      <a:pt x="247" y="64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0" name="Freeform 57"/>
              <p:cNvSpPr/>
              <p:nvPr/>
            </p:nvSpPr>
            <p:spPr bwMode="auto">
              <a:xfrm>
                <a:off x="3071813" y="3127375"/>
                <a:ext cx="161925" cy="146050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0" y="81"/>
                  </a:cxn>
                  <a:cxn ang="0">
                    <a:pos x="78" y="143"/>
                  </a:cxn>
                  <a:cxn ang="0">
                    <a:pos x="68" y="183"/>
                  </a:cxn>
                  <a:cxn ang="0">
                    <a:pos x="137" y="183"/>
                  </a:cxn>
                  <a:cxn ang="0">
                    <a:pos x="126" y="143"/>
                  </a:cxn>
                  <a:cxn ang="0">
                    <a:pos x="205" y="81"/>
                  </a:cxn>
                  <a:cxn ang="0">
                    <a:pos x="102" y="0"/>
                  </a:cxn>
                </a:cxnLst>
                <a:rect l="0" t="0" r="r" b="b"/>
                <a:pathLst>
                  <a:path w="205" h="183">
                    <a:moveTo>
                      <a:pt x="102" y="0"/>
                    </a:moveTo>
                    <a:lnTo>
                      <a:pt x="0" y="81"/>
                    </a:lnTo>
                    <a:lnTo>
                      <a:pt x="78" y="143"/>
                    </a:lnTo>
                    <a:lnTo>
                      <a:pt x="68" y="183"/>
                    </a:lnTo>
                    <a:lnTo>
                      <a:pt x="137" y="183"/>
                    </a:lnTo>
                    <a:lnTo>
                      <a:pt x="126" y="143"/>
                    </a:lnTo>
                    <a:lnTo>
                      <a:pt x="205" y="81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1" name="Freeform 58"/>
              <p:cNvSpPr/>
              <p:nvPr/>
            </p:nvSpPr>
            <p:spPr bwMode="auto">
              <a:xfrm>
                <a:off x="3335338" y="3127375"/>
                <a:ext cx="439737" cy="515938"/>
              </a:xfrm>
              <a:custGeom>
                <a:avLst/>
                <a:gdLst/>
                <a:ahLst/>
                <a:cxnLst>
                  <a:cxn ang="0">
                    <a:pos x="0" y="183"/>
                  </a:cxn>
                  <a:cxn ang="0">
                    <a:pos x="58" y="183"/>
                  </a:cxn>
                  <a:cxn ang="0">
                    <a:pos x="74" y="186"/>
                  </a:cxn>
                  <a:cxn ang="0">
                    <a:pos x="91" y="191"/>
                  </a:cxn>
                  <a:cxn ang="0">
                    <a:pos x="104" y="198"/>
                  </a:cxn>
                  <a:cxn ang="0">
                    <a:pos x="117" y="208"/>
                  </a:cxn>
                  <a:cxn ang="0">
                    <a:pos x="127" y="221"/>
                  </a:cxn>
                  <a:cxn ang="0">
                    <a:pos x="136" y="235"/>
                  </a:cxn>
                  <a:cxn ang="0">
                    <a:pos x="141" y="252"/>
                  </a:cxn>
                  <a:cxn ang="0">
                    <a:pos x="142" y="269"/>
                  </a:cxn>
                  <a:cxn ang="0">
                    <a:pos x="142" y="462"/>
                  </a:cxn>
                  <a:cxn ang="0">
                    <a:pos x="172" y="471"/>
                  </a:cxn>
                  <a:cxn ang="0">
                    <a:pos x="199" y="484"/>
                  </a:cxn>
                  <a:cxn ang="0">
                    <a:pos x="224" y="503"/>
                  </a:cxn>
                  <a:cxn ang="0">
                    <a:pos x="245" y="524"/>
                  </a:cxn>
                  <a:cxn ang="0">
                    <a:pos x="261" y="549"/>
                  </a:cxn>
                  <a:cxn ang="0">
                    <a:pos x="275" y="577"/>
                  </a:cxn>
                  <a:cxn ang="0">
                    <a:pos x="283" y="607"/>
                  </a:cxn>
                  <a:cxn ang="0">
                    <a:pos x="285" y="639"/>
                  </a:cxn>
                  <a:cxn ang="0">
                    <a:pos x="285" y="648"/>
                  </a:cxn>
                  <a:cxn ang="0">
                    <a:pos x="305" y="648"/>
                  </a:cxn>
                  <a:cxn ang="0">
                    <a:pos x="334" y="647"/>
                  </a:cxn>
                  <a:cxn ang="0">
                    <a:pos x="398" y="641"/>
                  </a:cxn>
                  <a:cxn ang="0">
                    <a:pos x="431" y="636"/>
                  </a:cxn>
                  <a:cxn ang="0">
                    <a:pos x="462" y="627"/>
                  </a:cxn>
                  <a:cxn ang="0">
                    <a:pos x="492" y="614"/>
                  </a:cxn>
                  <a:cxn ang="0">
                    <a:pos x="516" y="598"/>
                  </a:cxn>
                  <a:cxn ang="0">
                    <a:pos x="537" y="576"/>
                  </a:cxn>
                  <a:cxn ang="0">
                    <a:pos x="542" y="565"/>
                  </a:cxn>
                  <a:cxn ang="0">
                    <a:pos x="550" y="547"/>
                  </a:cxn>
                  <a:cxn ang="0">
                    <a:pos x="553" y="527"/>
                  </a:cxn>
                  <a:cxn ang="0">
                    <a:pos x="551" y="507"/>
                  </a:cxn>
                  <a:cxn ang="0">
                    <a:pos x="546" y="488"/>
                  </a:cxn>
                  <a:cxn ang="0">
                    <a:pos x="532" y="458"/>
                  </a:cxn>
                  <a:cxn ang="0">
                    <a:pos x="508" y="424"/>
                  </a:cxn>
                  <a:cxn ang="0">
                    <a:pos x="476" y="387"/>
                  </a:cxn>
                  <a:cxn ang="0">
                    <a:pos x="360" y="261"/>
                  </a:cxn>
                  <a:cxn ang="0">
                    <a:pos x="219" y="118"/>
                  </a:cxn>
                  <a:cxn ang="0">
                    <a:pos x="155" y="58"/>
                  </a:cxn>
                  <a:cxn ang="0">
                    <a:pos x="105" y="16"/>
                  </a:cxn>
                  <a:cxn ang="0">
                    <a:pos x="88" y="5"/>
                  </a:cxn>
                  <a:cxn ang="0">
                    <a:pos x="76" y="0"/>
                  </a:cxn>
                  <a:cxn ang="0">
                    <a:pos x="0" y="0"/>
                  </a:cxn>
                </a:cxnLst>
                <a:rect l="0" t="0" r="r" b="b"/>
                <a:pathLst>
                  <a:path w="553" h="648">
                    <a:moveTo>
                      <a:pt x="0" y="0"/>
                    </a:moveTo>
                    <a:lnTo>
                      <a:pt x="0" y="183"/>
                    </a:lnTo>
                    <a:lnTo>
                      <a:pt x="58" y="183"/>
                    </a:lnTo>
                    <a:lnTo>
                      <a:pt x="58" y="183"/>
                    </a:lnTo>
                    <a:lnTo>
                      <a:pt x="66" y="184"/>
                    </a:lnTo>
                    <a:lnTo>
                      <a:pt x="74" y="186"/>
                    </a:lnTo>
                    <a:lnTo>
                      <a:pt x="83" y="188"/>
                    </a:lnTo>
                    <a:lnTo>
                      <a:pt x="91" y="191"/>
                    </a:lnTo>
                    <a:lnTo>
                      <a:pt x="98" y="194"/>
                    </a:lnTo>
                    <a:lnTo>
                      <a:pt x="104" y="198"/>
                    </a:lnTo>
                    <a:lnTo>
                      <a:pt x="112" y="203"/>
                    </a:lnTo>
                    <a:lnTo>
                      <a:pt x="117" y="208"/>
                    </a:lnTo>
                    <a:lnTo>
                      <a:pt x="123" y="215"/>
                    </a:lnTo>
                    <a:lnTo>
                      <a:pt x="127" y="221"/>
                    </a:lnTo>
                    <a:lnTo>
                      <a:pt x="132" y="228"/>
                    </a:lnTo>
                    <a:lnTo>
                      <a:pt x="136" y="235"/>
                    </a:lnTo>
                    <a:lnTo>
                      <a:pt x="139" y="244"/>
                    </a:lnTo>
                    <a:lnTo>
                      <a:pt x="141" y="252"/>
                    </a:lnTo>
                    <a:lnTo>
                      <a:pt x="142" y="260"/>
                    </a:lnTo>
                    <a:lnTo>
                      <a:pt x="142" y="269"/>
                    </a:lnTo>
                    <a:lnTo>
                      <a:pt x="142" y="462"/>
                    </a:lnTo>
                    <a:lnTo>
                      <a:pt x="142" y="462"/>
                    </a:lnTo>
                    <a:lnTo>
                      <a:pt x="157" y="466"/>
                    </a:lnTo>
                    <a:lnTo>
                      <a:pt x="172" y="471"/>
                    </a:lnTo>
                    <a:lnTo>
                      <a:pt x="185" y="477"/>
                    </a:lnTo>
                    <a:lnTo>
                      <a:pt x="199" y="484"/>
                    </a:lnTo>
                    <a:lnTo>
                      <a:pt x="211" y="493"/>
                    </a:lnTo>
                    <a:lnTo>
                      <a:pt x="224" y="503"/>
                    </a:lnTo>
                    <a:lnTo>
                      <a:pt x="234" y="514"/>
                    </a:lnTo>
                    <a:lnTo>
                      <a:pt x="245" y="524"/>
                    </a:lnTo>
                    <a:lnTo>
                      <a:pt x="254" y="536"/>
                    </a:lnTo>
                    <a:lnTo>
                      <a:pt x="261" y="549"/>
                    </a:lnTo>
                    <a:lnTo>
                      <a:pt x="268" y="563"/>
                    </a:lnTo>
                    <a:lnTo>
                      <a:pt x="275" y="577"/>
                    </a:lnTo>
                    <a:lnTo>
                      <a:pt x="279" y="591"/>
                    </a:lnTo>
                    <a:lnTo>
                      <a:pt x="283" y="607"/>
                    </a:lnTo>
                    <a:lnTo>
                      <a:pt x="285" y="622"/>
                    </a:lnTo>
                    <a:lnTo>
                      <a:pt x="285" y="639"/>
                    </a:lnTo>
                    <a:lnTo>
                      <a:pt x="285" y="639"/>
                    </a:lnTo>
                    <a:lnTo>
                      <a:pt x="285" y="648"/>
                    </a:lnTo>
                    <a:lnTo>
                      <a:pt x="285" y="648"/>
                    </a:lnTo>
                    <a:lnTo>
                      <a:pt x="305" y="648"/>
                    </a:lnTo>
                    <a:lnTo>
                      <a:pt x="305" y="648"/>
                    </a:lnTo>
                    <a:lnTo>
                      <a:pt x="334" y="647"/>
                    </a:lnTo>
                    <a:lnTo>
                      <a:pt x="366" y="645"/>
                    </a:lnTo>
                    <a:lnTo>
                      <a:pt x="398" y="641"/>
                    </a:lnTo>
                    <a:lnTo>
                      <a:pt x="415" y="639"/>
                    </a:lnTo>
                    <a:lnTo>
                      <a:pt x="431" y="636"/>
                    </a:lnTo>
                    <a:lnTo>
                      <a:pt x="447" y="632"/>
                    </a:lnTo>
                    <a:lnTo>
                      <a:pt x="462" y="627"/>
                    </a:lnTo>
                    <a:lnTo>
                      <a:pt x="477" y="620"/>
                    </a:lnTo>
                    <a:lnTo>
                      <a:pt x="492" y="614"/>
                    </a:lnTo>
                    <a:lnTo>
                      <a:pt x="504" y="606"/>
                    </a:lnTo>
                    <a:lnTo>
                      <a:pt x="516" y="598"/>
                    </a:lnTo>
                    <a:lnTo>
                      <a:pt x="527" y="587"/>
                    </a:lnTo>
                    <a:lnTo>
                      <a:pt x="537" y="576"/>
                    </a:lnTo>
                    <a:lnTo>
                      <a:pt x="537" y="576"/>
                    </a:lnTo>
                    <a:lnTo>
                      <a:pt x="542" y="565"/>
                    </a:lnTo>
                    <a:lnTo>
                      <a:pt x="547" y="556"/>
                    </a:lnTo>
                    <a:lnTo>
                      <a:pt x="550" y="547"/>
                    </a:lnTo>
                    <a:lnTo>
                      <a:pt x="552" y="536"/>
                    </a:lnTo>
                    <a:lnTo>
                      <a:pt x="553" y="527"/>
                    </a:lnTo>
                    <a:lnTo>
                      <a:pt x="552" y="517"/>
                    </a:lnTo>
                    <a:lnTo>
                      <a:pt x="551" y="507"/>
                    </a:lnTo>
                    <a:lnTo>
                      <a:pt x="549" y="497"/>
                    </a:lnTo>
                    <a:lnTo>
                      <a:pt x="546" y="488"/>
                    </a:lnTo>
                    <a:lnTo>
                      <a:pt x="541" y="477"/>
                    </a:lnTo>
                    <a:lnTo>
                      <a:pt x="532" y="458"/>
                    </a:lnTo>
                    <a:lnTo>
                      <a:pt x="521" y="441"/>
                    </a:lnTo>
                    <a:lnTo>
                      <a:pt x="508" y="424"/>
                    </a:lnTo>
                    <a:lnTo>
                      <a:pt x="508" y="424"/>
                    </a:lnTo>
                    <a:lnTo>
                      <a:pt x="476" y="387"/>
                    </a:lnTo>
                    <a:lnTo>
                      <a:pt x="425" y="330"/>
                    </a:lnTo>
                    <a:lnTo>
                      <a:pt x="360" y="261"/>
                    </a:lnTo>
                    <a:lnTo>
                      <a:pt x="289" y="189"/>
                    </a:lnTo>
                    <a:lnTo>
                      <a:pt x="219" y="118"/>
                    </a:lnTo>
                    <a:lnTo>
                      <a:pt x="185" y="87"/>
                    </a:lnTo>
                    <a:lnTo>
                      <a:pt x="155" y="58"/>
                    </a:lnTo>
                    <a:lnTo>
                      <a:pt x="128" y="35"/>
                    </a:lnTo>
                    <a:lnTo>
                      <a:pt x="105" y="16"/>
                    </a:lnTo>
                    <a:lnTo>
                      <a:pt x="96" y="10"/>
                    </a:lnTo>
                    <a:lnTo>
                      <a:pt x="88" y="5"/>
                    </a:lnTo>
                    <a:lnTo>
                      <a:pt x="82" y="2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2" name="Freeform 59"/>
              <p:cNvSpPr/>
              <p:nvPr/>
            </p:nvSpPr>
            <p:spPr bwMode="auto">
              <a:xfrm>
                <a:off x="2530475" y="3656013"/>
                <a:ext cx="1243012" cy="122238"/>
              </a:xfrm>
              <a:custGeom>
                <a:avLst/>
                <a:gdLst/>
                <a:ahLst/>
                <a:cxnLst>
                  <a:cxn ang="0">
                    <a:pos x="1322" y="32"/>
                  </a:cxn>
                  <a:cxn ang="0">
                    <a:pos x="1321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8" y="33"/>
                  </a:cxn>
                  <a:cxn ang="0">
                    <a:pos x="1107" y="41"/>
                  </a:cxn>
                  <a:cxn ang="0">
                    <a:pos x="1105" y="48"/>
                  </a:cxn>
                  <a:cxn ang="0">
                    <a:pos x="1102" y="54"/>
                  </a:cxn>
                  <a:cxn ang="0">
                    <a:pos x="1097" y="59"/>
                  </a:cxn>
                  <a:cxn ang="0">
                    <a:pos x="1091" y="63"/>
                  </a:cxn>
                  <a:cxn ang="0">
                    <a:pos x="1085" y="68"/>
                  </a:cxn>
                  <a:cxn ang="0">
                    <a:pos x="1079" y="70"/>
                  </a:cxn>
                  <a:cxn ang="0">
                    <a:pos x="1071" y="70"/>
                  </a:cxn>
                  <a:cxn ang="0">
                    <a:pos x="496" y="70"/>
                  </a:cxn>
                  <a:cxn ang="0">
                    <a:pos x="496" y="70"/>
                  </a:cxn>
                  <a:cxn ang="0">
                    <a:pos x="488" y="70"/>
                  </a:cxn>
                  <a:cxn ang="0">
                    <a:pos x="481" y="68"/>
                  </a:cxn>
                  <a:cxn ang="0">
                    <a:pos x="476" y="63"/>
                  </a:cxn>
                  <a:cxn ang="0">
                    <a:pos x="470" y="59"/>
                  </a:cxn>
                  <a:cxn ang="0">
                    <a:pos x="465" y="54"/>
                  </a:cxn>
                  <a:cxn ang="0">
                    <a:pos x="462" y="48"/>
                  </a:cxn>
                  <a:cxn ang="0">
                    <a:pos x="460" y="41"/>
                  </a:cxn>
                  <a:cxn ang="0">
                    <a:pos x="459" y="33"/>
                  </a:cxn>
                  <a:cxn ang="0">
                    <a:pos x="459" y="33"/>
                  </a:cxn>
                  <a:cxn ang="0">
                    <a:pos x="459" y="33"/>
                  </a:cxn>
                  <a:cxn ang="0">
                    <a:pos x="245" y="32"/>
                  </a:cxn>
                  <a:cxn ang="0">
                    <a:pos x="245" y="32"/>
                  </a:cxn>
                  <a:cxn ang="0">
                    <a:pos x="203" y="31"/>
                  </a:cxn>
                  <a:cxn ang="0">
                    <a:pos x="179" y="29"/>
                  </a:cxn>
                  <a:cxn ang="0">
                    <a:pos x="154" y="27"/>
                  </a:cxn>
                  <a:cxn ang="0">
                    <a:pos x="128" y="23"/>
                  </a:cxn>
                  <a:cxn ang="0">
                    <a:pos x="102" y="17"/>
                  </a:cxn>
                  <a:cxn ang="0">
                    <a:pos x="76" y="9"/>
                  </a:cxn>
                  <a:cxn ang="0">
                    <a:pos x="64" y="5"/>
                  </a:cxn>
                  <a:cxn ang="0">
                    <a:pos x="51" y="0"/>
                  </a:cxn>
                  <a:cxn ang="0">
                    <a:pos x="51" y="0"/>
                  </a:cxn>
                  <a:cxn ang="0">
                    <a:pos x="0" y="155"/>
                  </a:cxn>
                  <a:cxn ang="0">
                    <a:pos x="0" y="155"/>
                  </a:cxn>
                  <a:cxn ang="0">
                    <a:pos x="1567" y="155"/>
                  </a:cxn>
                  <a:cxn ang="0">
                    <a:pos x="1567" y="155"/>
                  </a:cxn>
                  <a:cxn ang="0">
                    <a:pos x="1516" y="0"/>
                  </a:cxn>
                  <a:cxn ang="0">
                    <a:pos x="1516" y="0"/>
                  </a:cxn>
                  <a:cxn ang="0">
                    <a:pos x="1503" y="5"/>
                  </a:cxn>
                  <a:cxn ang="0">
                    <a:pos x="1490" y="9"/>
                  </a:cxn>
                  <a:cxn ang="0">
                    <a:pos x="1465" y="17"/>
                  </a:cxn>
                  <a:cxn ang="0">
                    <a:pos x="1438" y="23"/>
                  </a:cxn>
                  <a:cxn ang="0">
                    <a:pos x="1413" y="27"/>
                  </a:cxn>
                  <a:cxn ang="0">
                    <a:pos x="1387" y="29"/>
                  </a:cxn>
                  <a:cxn ang="0">
                    <a:pos x="1363" y="31"/>
                  </a:cxn>
                  <a:cxn ang="0">
                    <a:pos x="1322" y="32"/>
                  </a:cxn>
                  <a:cxn ang="0">
                    <a:pos x="1322" y="32"/>
                  </a:cxn>
                </a:cxnLst>
                <a:rect l="0" t="0" r="r" b="b"/>
                <a:pathLst>
                  <a:path w="1567" h="155">
                    <a:moveTo>
                      <a:pt x="1322" y="32"/>
                    </a:moveTo>
                    <a:lnTo>
                      <a:pt x="1321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8" y="33"/>
                    </a:lnTo>
                    <a:lnTo>
                      <a:pt x="1107" y="41"/>
                    </a:lnTo>
                    <a:lnTo>
                      <a:pt x="1105" y="48"/>
                    </a:lnTo>
                    <a:lnTo>
                      <a:pt x="1102" y="54"/>
                    </a:lnTo>
                    <a:lnTo>
                      <a:pt x="1097" y="59"/>
                    </a:lnTo>
                    <a:lnTo>
                      <a:pt x="1091" y="63"/>
                    </a:lnTo>
                    <a:lnTo>
                      <a:pt x="1085" y="68"/>
                    </a:lnTo>
                    <a:lnTo>
                      <a:pt x="1079" y="70"/>
                    </a:lnTo>
                    <a:lnTo>
                      <a:pt x="1071" y="70"/>
                    </a:lnTo>
                    <a:lnTo>
                      <a:pt x="496" y="70"/>
                    </a:lnTo>
                    <a:lnTo>
                      <a:pt x="496" y="70"/>
                    </a:lnTo>
                    <a:lnTo>
                      <a:pt x="488" y="70"/>
                    </a:lnTo>
                    <a:lnTo>
                      <a:pt x="481" y="68"/>
                    </a:lnTo>
                    <a:lnTo>
                      <a:pt x="476" y="63"/>
                    </a:lnTo>
                    <a:lnTo>
                      <a:pt x="470" y="59"/>
                    </a:lnTo>
                    <a:lnTo>
                      <a:pt x="465" y="54"/>
                    </a:lnTo>
                    <a:lnTo>
                      <a:pt x="462" y="48"/>
                    </a:lnTo>
                    <a:lnTo>
                      <a:pt x="460" y="41"/>
                    </a:lnTo>
                    <a:lnTo>
                      <a:pt x="459" y="33"/>
                    </a:lnTo>
                    <a:lnTo>
                      <a:pt x="459" y="33"/>
                    </a:lnTo>
                    <a:lnTo>
                      <a:pt x="459" y="33"/>
                    </a:lnTo>
                    <a:lnTo>
                      <a:pt x="245" y="32"/>
                    </a:lnTo>
                    <a:lnTo>
                      <a:pt x="245" y="32"/>
                    </a:lnTo>
                    <a:lnTo>
                      <a:pt x="203" y="31"/>
                    </a:lnTo>
                    <a:lnTo>
                      <a:pt x="179" y="29"/>
                    </a:lnTo>
                    <a:lnTo>
                      <a:pt x="154" y="27"/>
                    </a:lnTo>
                    <a:lnTo>
                      <a:pt x="128" y="23"/>
                    </a:lnTo>
                    <a:lnTo>
                      <a:pt x="102" y="17"/>
                    </a:lnTo>
                    <a:lnTo>
                      <a:pt x="76" y="9"/>
                    </a:lnTo>
                    <a:lnTo>
                      <a:pt x="64" y="5"/>
                    </a:lnTo>
                    <a:lnTo>
                      <a:pt x="51" y="0"/>
                    </a:lnTo>
                    <a:lnTo>
                      <a:pt x="51" y="0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1567" y="155"/>
                    </a:lnTo>
                    <a:lnTo>
                      <a:pt x="1567" y="155"/>
                    </a:lnTo>
                    <a:lnTo>
                      <a:pt x="1516" y="0"/>
                    </a:lnTo>
                    <a:lnTo>
                      <a:pt x="1516" y="0"/>
                    </a:lnTo>
                    <a:lnTo>
                      <a:pt x="1503" y="5"/>
                    </a:lnTo>
                    <a:lnTo>
                      <a:pt x="1490" y="9"/>
                    </a:lnTo>
                    <a:lnTo>
                      <a:pt x="1465" y="17"/>
                    </a:lnTo>
                    <a:lnTo>
                      <a:pt x="1438" y="23"/>
                    </a:lnTo>
                    <a:lnTo>
                      <a:pt x="1413" y="27"/>
                    </a:lnTo>
                    <a:lnTo>
                      <a:pt x="1387" y="29"/>
                    </a:lnTo>
                    <a:lnTo>
                      <a:pt x="1363" y="31"/>
                    </a:lnTo>
                    <a:lnTo>
                      <a:pt x="1322" y="32"/>
                    </a:lnTo>
                    <a:lnTo>
                      <a:pt x="1322" y="3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</p:grpSp>
      <p:grpSp>
        <p:nvGrpSpPr>
          <p:cNvPr id="53" name="Group 85"/>
          <p:cNvGrpSpPr/>
          <p:nvPr/>
        </p:nvGrpSpPr>
        <p:grpSpPr>
          <a:xfrm>
            <a:off x="8588540" y="3799254"/>
            <a:ext cx="1162289" cy="1471015"/>
            <a:chOff x="3288615" y="908720"/>
            <a:chExt cx="965153" cy="1285501"/>
          </a:xfrm>
          <a:solidFill>
            <a:schemeClr val="tx1"/>
          </a:solidFill>
        </p:grpSpPr>
        <p:grpSp>
          <p:nvGrpSpPr>
            <p:cNvPr id="54" name="Group 5"/>
            <p:cNvGrpSpPr>
              <a:grpSpLocks noChangeAspect="1"/>
            </p:cNvGrpSpPr>
            <p:nvPr/>
          </p:nvGrpSpPr>
          <p:grpSpPr>
            <a:xfrm>
              <a:off x="3288615" y="1220854"/>
              <a:ext cx="965153" cy="973367"/>
              <a:chOff x="3810" y="798"/>
              <a:chExt cx="470" cy="474"/>
            </a:xfrm>
            <a:grpFill/>
          </p:grpSpPr>
          <p:sp>
            <p:nvSpPr>
              <p:cNvPr id="56" name="Freeform 9"/>
              <p:cNvSpPr/>
              <p:nvPr/>
            </p:nvSpPr>
            <p:spPr bwMode="auto">
              <a:xfrm>
                <a:off x="4141" y="878"/>
                <a:ext cx="139" cy="31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312" y="0"/>
                  </a:cxn>
                  <a:cxn ang="0">
                    <a:pos x="444" y="3"/>
                  </a:cxn>
                  <a:cxn ang="0">
                    <a:pos x="484" y="23"/>
                  </a:cxn>
                  <a:cxn ang="0">
                    <a:pos x="520" y="63"/>
                  </a:cxn>
                  <a:cxn ang="0">
                    <a:pos x="547" y="119"/>
                  </a:cxn>
                  <a:cxn ang="0">
                    <a:pos x="557" y="192"/>
                  </a:cxn>
                  <a:cxn ang="0">
                    <a:pos x="557" y="197"/>
                  </a:cxn>
                  <a:cxn ang="0">
                    <a:pos x="555" y="574"/>
                  </a:cxn>
                  <a:cxn ang="0">
                    <a:pos x="534" y="600"/>
                  </a:cxn>
                  <a:cxn ang="0">
                    <a:pos x="502" y="612"/>
                  </a:cxn>
                  <a:cxn ang="0">
                    <a:pos x="466" y="612"/>
                  </a:cxn>
                  <a:cxn ang="0">
                    <a:pos x="444" y="612"/>
                  </a:cxn>
                  <a:cxn ang="0">
                    <a:pos x="440" y="612"/>
                  </a:cxn>
                  <a:cxn ang="0">
                    <a:pos x="441" y="1189"/>
                  </a:cxn>
                  <a:cxn ang="0">
                    <a:pos x="430" y="1228"/>
                  </a:cxn>
                  <a:cxn ang="0">
                    <a:pos x="403" y="1255"/>
                  </a:cxn>
                  <a:cxn ang="0">
                    <a:pos x="364" y="1266"/>
                  </a:cxn>
                  <a:cxn ang="0">
                    <a:pos x="326" y="1255"/>
                  </a:cxn>
                  <a:cxn ang="0">
                    <a:pos x="299" y="1228"/>
                  </a:cxn>
                  <a:cxn ang="0">
                    <a:pos x="288" y="1189"/>
                  </a:cxn>
                  <a:cxn ang="0">
                    <a:pos x="288" y="1172"/>
                  </a:cxn>
                  <a:cxn ang="0">
                    <a:pos x="288" y="1124"/>
                  </a:cxn>
                  <a:cxn ang="0">
                    <a:pos x="288" y="1053"/>
                  </a:cxn>
                  <a:cxn ang="0">
                    <a:pos x="288" y="969"/>
                  </a:cxn>
                  <a:cxn ang="0">
                    <a:pos x="288" y="878"/>
                  </a:cxn>
                  <a:cxn ang="0">
                    <a:pos x="288" y="789"/>
                  </a:cxn>
                  <a:cxn ang="0">
                    <a:pos x="288" y="711"/>
                  </a:cxn>
                  <a:cxn ang="0">
                    <a:pos x="288" y="651"/>
                  </a:cxn>
                  <a:cxn ang="0">
                    <a:pos x="288" y="617"/>
                  </a:cxn>
                  <a:cxn ang="0">
                    <a:pos x="215" y="612"/>
                  </a:cxn>
                  <a:cxn ang="0">
                    <a:pos x="215" y="629"/>
                  </a:cxn>
                  <a:cxn ang="0">
                    <a:pos x="215" y="678"/>
                  </a:cxn>
                  <a:cxn ang="0">
                    <a:pos x="215" y="748"/>
                  </a:cxn>
                  <a:cxn ang="0">
                    <a:pos x="215" y="834"/>
                  </a:cxn>
                  <a:cxn ang="0">
                    <a:pos x="215" y="923"/>
                  </a:cxn>
                  <a:cxn ang="0">
                    <a:pos x="215" y="1013"/>
                  </a:cxn>
                  <a:cxn ang="0">
                    <a:pos x="215" y="1091"/>
                  </a:cxn>
                  <a:cxn ang="0">
                    <a:pos x="215" y="1150"/>
                  </a:cxn>
                  <a:cxn ang="0">
                    <a:pos x="215" y="1184"/>
                  </a:cxn>
                  <a:cxn ang="0">
                    <a:pos x="213" y="1209"/>
                  </a:cxn>
                  <a:cxn ang="0">
                    <a:pos x="193" y="1243"/>
                  </a:cxn>
                  <a:cxn ang="0">
                    <a:pos x="159" y="1262"/>
                  </a:cxn>
                  <a:cxn ang="0">
                    <a:pos x="118" y="1262"/>
                  </a:cxn>
                  <a:cxn ang="0">
                    <a:pos x="84" y="1243"/>
                  </a:cxn>
                  <a:cxn ang="0">
                    <a:pos x="65" y="1209"/>
                  </a:cxn>
                  <a:cxn ang="0">
                    <a:pos x="63" y="752"/>
                  </a:cxn>
                  <a:cxn ang="0">
                    <a:pos x="70" y="705"/>
                  </a:cxn>
                  <a:cxn ang="0">
                    <a:pos x="70" y="262"/>
                  </a:cxn>
                  <a:cxn ang="0">
                    <a:pos x="68" y="209"/>
                  </a:cxn>
                  <a:cxn ang="0">
                    <a:pos x="44" y="119"/>
                  </a:cxn>
                  <a:cxn ang="0">
                    <a:pos x="0" y="40"/>
                  </a:cxn>
                  <a:cxn ang="0">
                    <a:pos x="39" y="10"/>
                  </a:cxn>
                  <a:cxn ang="0">
                    <a:pos x="80" y="0"/>
                  </a:cxn>
                </a:cxnLst>
                <a:rect l="0" t="0" r="r" b="b"/>
                <a:pathLst>
                  <a:path w="557" h="1266">
                    <a:moveTo>
                      <a:pt x="80" y="0"/>
                    </a:moveTo>
                    <a:lnTo>
                      <a:pt x="190" y="0"/>
                    </a:lnTo>
                    <a:lnTo>
                      <a:pt x="252" y="56"/>
                    </a:lnTo>
                    <a:lnTo>
                      <a:pt x="312" y="0"/>
                    </a:lnTo>
                    <a:lnTo>
                      <a:pt x="423" y="0"/>
                    </a:lnTo>
                    <a:lnTo>
                      <a:pt x="444" y="3"/>
                    </a:lnTo>
                    <a:lnTo>
                      <a:pt x="464" y="10"/>
                    </a:lnTo>
                    <a:lnTo>
                      <a:pt x="484" y="23"/>
                    </a:lnTo>
                    <a:lnTo>
                      <a:pt x="503" y="40"/>
                    </a:lnTo>
                    <a:lnTo>
                      <a:pt x="520" y="63"/>
                    </a:lnTo>
                    <a:lnTo>
                      <a:pt x="536" y="88"/>
                    </a:lnTo>
                    <a:lnTo>
                      <a:pt x="547" y="119"/>
                    </a:lnTo>
                    <a:lnTo>
                      <a:pt x="555" y="154"/>
                    </a:lnTo>
                    <a:lnTo>
                      <a:pt x="557" y="192"/>
                    </a:lnTo>
                    <a:lnTo>
                      <a:pt x="557" y="192"/>
                    </a:lnTo>
                    <a:lnTo>
                      <a:pt x="557" y="197"/>
                    </a:lnTo>
                    <a:lnTo>
                      <a:pt x="557" y="556"/>
                    </a:lnTo>
                    <a:lnTo>
                      <a:pt x="555" y="574"/>
                    </a:lnTo>
                    <a:lnTo>
                      <a:pt x="547" y="589"/>
                    </a:lnTo>
                    <a:lnTo>
                      <a:pt x="534" y="600"/>
                    </a:lnTo>
                    <a:lnTo>
                      <a:pt x="519" y="609"/>
                    </a:lnTo>
                    <a:lnTo>
                      <a:pt x="502" y="612"/>
                    </a:lnTo>
                    <a:lnTo>
                      <a:pt x="483" y="612"/>
                    </a:lnTo>
                    <a:lnTo>
                      <a:pt x="466" y="612"/>
                    </a:lnTo>
                    <a:lnTo>
                      <a:pt x="452" y="612"/>
                    </a:lnTo>
                    <a:lnTo>
                      <a:pt x="444" y="612"/>
                    </a:lnTo>
                    <a:lnTo>
                      <a:pt x="441" y="612"/>
                    </a:lnTo>
                    <a:lnTo>
                      <a:pt x="440" y="612"/>
                    </a:lnTo>
                    <a:lnTo>
                      <a:pt x="441" y="614"/>
                    </a:lnTo>
                    <a:lnTo>
                      <a:pt x="441" y="1189"/>
                    </a:lnTo>
                    <a:lnTo>
                      <a:pt x="437" y="1209"/>
                    </a:lnTo>
                    <a:lnTo>
                      <a:pt x="430" y="1228"/>
                    </a:lnTo>
                    <a:lnTo>
                      <a:pt x="418" y="1243"/>
                    </a:lnTo>
                    <a:lnTo>
                      <a:pt x="403" y="1255"/>
                    </a:lnTo>
                    <a:lnTo>
                      <a:pt x="384" y="1262"/>
                    </a:lnTo>
                    <a:lnTo>
                      <a:pt x="364" y="1266"/>
                    </a:lnTo>
                    <a:lnTo>
                      <a:pt x="344" y="1262"/>
                    </a:lnTo>
                    <a:lnTo>
                      <a:pt x="326" y="1255"/>
                    </a:lnTo>
                    <a:lnTo>
                      <a:pt x="310" y="1243"/>
                    </a:lnTo>
                    <a:lnTo>
                      <a:pt x="299" y="1228"/>
                    </a:lnTo>
                    <a:lnTo>
                      <a:pt x="291" y="1209"/>
                    </a:lnTo>
                    <a:lnTo>
                      <a:pt x="288" y="1189"/>
                    </a:lnTo>
                    <a:lnTo>
                      <a:pt x="288" y="1184"/>
                    </a:lnTo>
                    <a:lnTo>
                      <a:pt x="288" y="1172"/>
                    </a:lnTo>
                    <a:lnTo>
                      <a:pt x="288" y="1150"/>
                    </a:lnTo>
                    <a:lnTo>
                      <a:pt x="288" y="1124"/>
                    </a:lnTo>
                    <a:lnTo>
                      <a:pt x="288" y="1091"/>
                    </a:lnTo>
                    <a:lnTo>
                      <a:pt x="288" y="1053"/>
                    </a:lnTo>
                    <a:lnTo>
                      <a:pt x="288" y="1013"/>
                    </a:lnTo>
                    <a:lnTo>
                      <a:pt x="288" y="969"/>
                    </a:lnTo>
                    <a:lnTo>
                      <a:pt x="288" y="923"/>
                    </a:lnTo>
                    <a:lnTo>
                      <a:pt x="288" y="878"/>
                    </a:lnTo>
                    <a:lnTo>
                      <a:pt x="288" y="834"/>
                    </a:lnTo>
                    <a:lnTo>
                      <a:pt x="288" y="789"/>
                    </a:lnTo>
                    <a:lnTo>
                      <a:pt x="288" y="748"/>
                    </a:lnTo>
                    <a:lnTo>
                      <a:pt x="288" y="711"/>
                    </a:lnTo>
                    <a:lnTo>
                      <a:pt x="288" y="678"/>
                    </a:lnTo>
                    <a:lnTo>
                      <a:pt x="288" y="651"/>
                    </a:lnTo>
                    <a:lnTo>
                      <a:pt x="288" y="629"/>
                    </a:lnTo>
                    <a:lnTo>
                      <a:pt x="288" y="617"/>
                    </a:lnTo>
                    <a:lnTo>
                      <a:pt x="288" y="612"/>
                    </a:lnTo>
                    <a:lnTo>
                      <a:pt x="215" y="612"/>
                    </a:lnTo>
                    <a:lnTo>
                      <a:pt x="215" y="617"/>
                    </a:lnTo>
                    <a:lnTo>
                      <a:pt x="215" y="629"/>
                    </a:lnTo>
                    <a:lnTo>
                      <a:pt x="215" y="651"/>
                    </a:lnTo>
                    <a:lnTo>
                      <a:pt x="215" y="678"/>
                    </a:lnTo>
                    <a:lnTo>
                      <a:pt x="215" y="711"/>
                    </a:lnTo>
                    <a:lnTo>
                      <a:pt x="215" y="748"/>
                    </a:lnTo>
                    <a:lnTo>
                      <a:pt x="215" y="789"/>
                    </a:lnTo>
                    <a:lnTo>
                      <a:pt x="215" y="834"/>
                    </a:lnTo>
                    <a:lnTo>
                      <a:pt x="215" y="878"/>
                    </a:lnTo>
                    <a:lnTo>
                      <a:pt x="215" y="923"/>
                    </a:lnTo>
                    <a:lnTo>
                      <a:pt x="215" y="969"/>
                    </a:lnTo>
                    <a:lnTo>
                      <a:pt x="215" y="1013"/>
                    </a:lnTo>
                    <a:lnTo>
                      <a:pt x="215" y="1053"/>
                    </a:lnTo>
                    <a:lnTo>
                      <a:pt x="215" y="1091"/>
                    </a:lnTo>
                    <a:lnTo>
                      <a:pt x="215" y="1124"/>
                    </a:lnTo>
                    <a:lnTo>
                      <a:pt x="215" y="1150"/>
                    </a:lnTo>
                    <a:lnTo>
                      <a:pt x="215" y="1172"/>
                    </a:lnTo>
                    <a:lnTo>
                      <a:pt x="215" y="1184"/>
                    </a:lnTo>
                    <a:lnTo>
                      <a:pt x="215" y="1189"/>
                    </a:lnTo>
                    <a:lnTo>
                      <a:pt x="213" y="1209"/>
                    </a:lnTo>
                    <a:lnTo>
                      <a:pt x="204" y="1228"/>
                    </a:lnTo>
                    <a:lnTo>
                      <a:pt x="193" y="1243"/>
                    </a:lnTo>
                    <a:lnTo>
                      <a:pt x="178" y="1255"/>
                    </a:lnTo>
                    <a:lnTo>
                      <a:pt x="159" y="1262"/>
                    </a:lnTo>
                    <a:lnTo>
                      <a:pt x="138" y="1266"/>
                    </a:lnTo>
                    <a:lnTo>
                      <a:pt x="118" y="1262"/>
                    </a:lnTo>
                    <a:lnTo>
                      <a:pt x="101" y="1255"/>
                    </a:lnTo>
                    <a:lnTo>
                      <a:pt x="84" y="1243"/>
                    </a:lnTo>
                    <a:lnTo>
                      <a:pt x="73" y="1228"/>
                    </a:lnTo>
                    <a:lnTo>
                      <a:pt x="65" y="1209"/>
                    </a:lnTo>
                    <a:lnTo>
                      <a:pt x="63" y="1189"/>
                    </a:lnTo>
                    <a:lnTo>
                      <a:pt x="63" y="752"/>
                    </a:lnTo>
                    <a:lnTo>
                      <a:pt x="68" y="729"/>
                    </a:lnTo>
                    <a:lnTo>
                      <a:pt x="70" y="705"/>
                    </a:lnTo>
                    <a:lnTo>
                      <a:pt x="70" y="265"/>
                    </a:lnTo>
                    <a:lnTo>
                      <a:pt x="70" y="262"/>
                    </a:lnTo>
                    <a:lnTo>
                      <a:pt x="70" y="259"/>
                    </a:lnTo>
                    <a:lnTo>
                      <a:pt x="68" y="209"/>
                    </a:lnTo>
                    <a:lnTo>
                      <a:pt x="59" y="163"/>
                    </a:lnTo>
                    <a:lnTo>
                      <a:pt x="44" y="119"/>
                    </a:lnTo>
                    <a:lnTo>
                      <a:pt x="25" y="77"/>
                    </a:lnTo>
                    <a:lnTo>
                      <a:pt x="0" y="40"/>
                    </a:lnTo>
                    <a:lnTo>
                      <a:pt x="19" y="23"/>
                    </a:lnTo>
                    <a:lnTo>
                      <a:pt x="39" y="10"/>
                    </a:lnTo>
                    <a:lnTo>
                      <a:pt x="60" y="3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7" name="Freeform 10"/>
              <p:cNvSpPr/>
              <p:nvPr/>
            </p:nvSpPr>
            <p:spPr bwMode="auto">
              <a:xfrm>
                <a:off x="4173" y="808"/>
                <a:ext cx="62" cy="63"/>
              </a:xfrm>
              <a:custGeom>
                <a:avLst/>
                <a:gdLst/>
                <a:ahLst/>
                <a:cxnLst>
                  <a:cxn ang="0">
                    <a:pos x="125" y="0"/>
                  </a:cxn>
                  <a:cxn ang="0">
                    <a:pos x="153" y="3"/>
                  </a:cxn>
                  <a:cxn ang="0">
                    <a:pos x="179" y="12"/>
                  </a:cxn>
                  <a:cxn ang="0">
                    <a:pos x="202" y="27"/>
                  </a:cxn>
                  <a:cxn ang="0">
                    <a:pos x="221" y="46"/>
                  </a:cxn>
                  <a:cxn ang="0">
                    <a:pos x="236" y="69"/>
                  </a:cxn>
                  <a:cxn ang="0">
                    <a:pos x="245" y="95"/>
                  </a:cxn>
                  <a:cxn ang="0">
                    <a:pos x="248" y="124"/>
                  </a:cxn>
                  <a:cxn ang="0">
                    <a:pos x="245" y="152"/>
                  </a:cxn>
                  <a:cxn ang="0">
                    <a:pos x="236" y="179"/>
                  </a:cxn>
                  <a:cxn ang="0">
                    <a:pos x="221" y="201"/>
                  </a:cxn>
                  <a:cxn ang="0">
                    <a:pos x="202" y="220"/>
                  </a:cxn>
                  <a:cxn ang="0">
                    <a:pos x="179" y="235"/>
                  </a:cxn>
                  <a:cxn ang="0">
                    <a:pos x="153" y="244"/>
                  </a:cxn>
                  <a:cxn ang="0">
                    <a:pos x="125" y="248"/>
                  </a:cxn>
                  <a:cxn ang="0">
                    <a:pos x="96" y="244"/>
                  </a:cxn>
                  <a:cxn ang="0">
                    <a:pos x="69" y="235"/>
                  </a:cxn>
                  <a:cxn ang="0">
                    <a:pos x="47" y="220"/>
                  </a:cxn>
                  <a:cxn ang="0">
                    <a:pos x="28" y="201"/>
                  </a:cxn>
                  <a:cxn ang="0">
                    <a:pos x="13" y="179"/>
                  </a:cxn>
                  <a:cxn ang="0">
                    <a:pos x="4" y="152"/>
                  </a:cxn>
                  <a:cxn ang="0">
                    <a:pos x="0" y="124"/>
                  </a:cxn>
                  <a:cxn ang="0">
                    <a:pos x="4" y="95"/>
                  </a:cxn>
                  <a:cxn ang="0">
                    <a:pos x="13" y="69"/>
                  </a:cxn>
                  <a:cxn ang="0">
                    <a:pos x="28" y="46"/>
                  </a:cxn>
                  <a:cxn ang="0">
                    <a:pos x="47" y="27"/>
                  </a:cxn>
                  <a:cxn ang="0">
                    <a:pos x="69" y="12"/>
                  </a:cxn>
                  <a:cxn ang="0">
                    <a:pos x="96" y="3"/>
                  </a:cxn>
                  <a:cxn ang="0">
                    <a:pos x="125" y="0"/>
                  </a:cxn>
                </a:cxnLst>
                <a:rect l="0" t="0" r="r" b="b"/>
                <a:pathLst>
                  <a:path w="248" h="248">
                    <a:moveTo>
                      <a:pt x="125" y="0"/>
                    </a:moveTo>
                    <a:lnTo>
                      <a:pt x="153" y="3"/>
                    </a:lnTo>
                    <a:lnTo>
                      <a:pt x="179" y="12"/>
                    </a:lnTo>
                    <a:lnTo>
                      <a:pt x="202" y="27"/>
                    </a:lnTo>
                    <a:lnTo>
                      <a:pt x="221" y="46"/>
                    </a:lnTo>
                    <a:lnTo>
                      <a:pt x="236" y="69"/>
                    </a:lnTo>
                    <a:lnTo>
                      <a:pt x="245" y="95"/>
                    </a:lnTo>
                    <a:lnTo>
                      <a:pt x="248" y="124"/>
                    </a:lnTo>
                    <a:lnTo>
                      <a:pt x="245" y="152"/>
                    </a:lnTo>
                    <a:lnTo>
                      <a:pt x="236" y="179"/>
                    </a:lnTo>
                    <a:lnTo>
                      <a:pt x="221" y="201"/>
                    </a:lnTo>
                    <a:lnTo>
                      <a:pt x="202" y="220"/>
                    </a:lnTo>
                    <a:lnTo>
                      <a:pt x="179" y="235"/>
                    </a:lnTo>
                    <a:lnTo>
                      <a:pt x="153" y="244"/>
                    </a:lnTo>
                    <a:lnTo>
                      <a:pt x="125" y="248"/>
                    </a:lnTo>
                    <a:lnTo>
                      <a:pt x="96" y="244"/>
                    </a:lnTo>
                    <a:lnTo>
                      <a:pt x="69" y="235"/>
                    </a:lnTo>
                    <a:lnTo>
                      <a:pt x="47" y="220"/>
                    </a:lnTo>
                    <a:lnTo>
                      <a:pt x="28" y="201"/>
                    </a:lnTo>
                    <a:lnTo>
                      <a:pt x="13" y="179"/>
                    </a:lnTo>
                    <a:lnTo>
                      <a:pt x="4" y="152"/>
                    </a:lnTo>
                    <a:lnTo>
                      <a:pt x="0" y="124"/>
                    </a:lnTo>
                    <a:lnTo>
                      <a:pt x="4" y="95"/>
                    </a:lnTo>
                    <a:lnTo>
                      <a:pt x="13" y="69"/>
                    </a:lnTo>
                    <a:lnTo>
                      <a:pt x="28" y="46"/>
                    </a:lnTo>
                    <a:lnTo>
                      <a:pt x="47" y="27"/>
                    </a:lnTo>
                    <a:lnTo>
                      <a:pt x="69" y="12"/>
                    </a:lnTo>
                    <a:lnTo>
                      <a:pt x="96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8" name="Freeform 11"/>
              <p:cNvSpPr/>
              <p:nvPr/>
            </p:nvSpPr>
            <p:spPr bwMode="auto">
              <a:xfrm>
                <a:off x="3810" y="878"/>
                <a:ext cx="139" cy="316"/>
              </a:xfrm>
              <a:custGeom>
                <a:avLst/>
                <a:gdLst/>
                <a:ahLst/>
                <a:cxnLst>
                  <a:cxn ang="0">
                    <a:pos x="245" y="0"/>
                  </a:cxn>
                  <a:cxn ang="0">
                    <a:pos x="367" y="0"/>
                  </a:cxn>
                  <a:cxn ang="0">
                    <a:pos x="497" y="3"/>
                  </a:cxn>
                  <a:cxn ang="0">
                    <a:pos x="537" y="23"/>
                  </a:cxn>
                  <a:cxn ang="0">
                    <a:pos x="531" y="76"/>
                  </a:cxn>
                  <a:cxn ang="0">
                    <a:pos x="497" y="161"/>
                  </a:cxn>
                  <a:cxn ang="0">
                    <a:pos x="486" y="259"/>
                  </a:cxn>
                  <a:cxn ang="0">
                    <a:pos x="488" y="731"/>
                  </a:cxn>
                  <a:cxn ang="0">
                    <a:pos x="495" y="1189"/>
                  </a:cxn>
                  <a:cxn ang="0">
                    <a:pos x="484" y="1228"/>
                  </a:cxn>
                  <a:cxn ang="0">
                    <a:pos x="457" y="1255"/>
                  </a:cxn>
                  <a:cxn ang="0">
                    <a:pos x="419" y="1266"/>
                  </a:cxn>
                  <a:cxn ang="0">
                    <a:pos x="380" y="1255"/>
                  </a:cxn>
                  <a:cxn ang="0">
                    <a:pos x="353" y="1228"/>
                  </a:cxn>
                  <a:cxn ang="0">
                    <a:pos x="342" y="1189"/>
                  </a:cxn>
                  <a:cxn ang="0">
                    <a:pos x="342" y="1172"/>
                  </a:cxn>
                  <a:cxn ang="0">
                    <a:pos x="342" y="1124"/>
                  </a:cxn>
                  <a:cxn ang="0">
                    <a:pos x="342" y="1053"/>
                  </a:cxn>
                  <a:cxn ang="0">
                    <a:pos x="342" y="969"/>
                  </a:cxn>
                  <a:cxn ang="0">
                    <a:pos x="342" y="878"/>
                  </a:cxn>
                  <a:cxn ang="0">
                    <a:pos x="342" y="789"/>
                  </a:cxn>
                  <a:cxn ang="0">
                    <a:pos x="342" y="711"/>
                  </a:cxn>
                  <a:cxn ang="0">
                    <a:pos x="342" y="651"/>
                  </a:cxn>
                  <a:cxn ang="0">
                    <a:pos x="342" y="617"/>
                  </a:cxn>
                  <a:cxn ang="0">
                    <a:pos x="269" y="612"/>
                  </a:cxn>
                  <a:cxn ang="0">
                    <a:pos x="269" y="629"/>
                  </a:cxn>
                  <a:cxn ang="0">
                    <a:pos x="269" y="678"/>
                  </a:cxn>
                  <a:cxn ang="0">
                    <a:pos x="269" y="748"/>
                  </a:cxn>
                  <a:cxn ang="0">
                    <a:pos x="269" y="834"/>
                  </a:cxn>
                  <a:cxn ang="0">
                    <a:pos x="269" y="923"/>
                  </a:cxn>
                  <a:cxn ang="0">
                    <a:pos x="269" y="1013"/>
                  </a:cxn>
                  <a:cxn ang="0">
                    <a:pos x="269" y="1091"/>
                  </a:cxn>
                  <a:cxn ang="0">
                    <a:pos x="269" y="1150"/>
                  </a:cxn>
                  <a:cxn ang="0">
                    <a:pos x="269" y="1184"/>
                  </a:cxn>
                  <a:cxn ang="0">
                    <a:pos x="266" y="1209"/>
                  </a:cxn>
                  <a:cxn ang="0">
                    <a:pos x="247" y="1243"/>
                  </a:cxn>
                  <a:cxn ang="0">
                    <a:pos x="213" y="1262"/>
                  </a:cxn>
                  <a:cxn ang="0">
                    <a:pos x="173" y="1262"/>
                  </a:cxn>
                  <a:cxn ang="0">
                    <a:pos x="139" y="1243"/>
                  </a:cxn>
                  <a:cxn ang="0">
                    <a:pos x="120" y="1209"/>
                  </a:cxn>
                  <a:cxn ang="0">
                    <a:pos x="116" y="614"/>
                  </a:cxn>
                  <a:cxn ang="0">
                    <a:pos x="116" y="612"/>
                  </a:cxn>
                  <a:cxn ang="0">
                    <a:pos x="105" y="612"/>
                  </a:cxn>
                  <a:cxn ang="0">
                    <a:pos x="75" y="612"/>
                  </a:cxn>
                  <a:cxn ang="0">
                    <a:pos x="38" y="609"/>
                  </a:cxn>
                  <a:cxn ang="0">
                    <a:pos x="10" y="589"/>
                  </a:cxn>
                  <a:cxn ang="0">
                    <a:pos x="0" y="556"/>
                  </a:cxn>
                  <a:cxn ang="0">
                    <a:pos x="0" y="192"/>
                  </a:cxn>
                  <a:cxn ang="0">
                    <a:pos x="3" y="154"/>
                  </a:cxn>
                  <a:cxn ang="0">
                    <a:pos x="22" y="88"/>
                  </a:cxn>
                  <a:cxn ang="0">
                    <a:pos x="54" y="40"/>
                  </a:cxn>
                  <a:cxn ang="0">
                    <a:pos x="94" y="10"/>
                  </a:cxn>
                  <a:cxn ang="0">
                    <a:pos x="134" y="0"/>
                  </a:cxn>
                </a:cxnLst>
                <a:rect l="0" t="0" r="r" b="b"/>
                <a:pathLst>
                  <a:path w="556" h="1266">
                    <a:moveTo>
                      <a:pt x="134" y="0"/>
                    </a:moveTo>
                    <a:lnTo>
                      <a:pt x="245" y="0"/>
                    </a:lnTo>
                    <a:lnTo>
                      <a:pt x="305" y="56"/>
                    </a:lnTo>
                    <a:lnTo>
                      <a:pt x="367" y="0"/>
                    </a:lnTo>
                    <a:lnTo>
                      <a:pt x="477" y="0"/>
                    </a:lnTo>
                    <a:lnTo>
                      <a:pt x="497" y="3"/>
                    </a:lnTo>
                    <a:lnTo>
                      <a:pt x="517" y="10"/>
                    </a:lnTo>
                    <a:lnTo>
                      <a:pt x="537" y="23"/>
                    </a:lnTo>
                    <a:lnTo>
                      <a:pt x="556" y="39"/>
                    </a:lnTo>
                    <a:lnTo>
                      <a:pt x="531" y="76"/>
                    </a:lnTo>
                    <a:lnTo>
                      <a:pt x="511" y="117"/>
                    </a:lnTo>
                    <a:lnTo>
                      <a:pt x="497" y="161"/>
                    </a:lnTo>
                    <a:lnTo>
                      <a:pt x="488" y="209"/>
                    </a:lnTo>
                    <a:lnTo>
                      <a:pt x="486" y="259"/>
                    </a:lnTo>
                    <a:lnTo>
                      <a:pt x="486" y="705"/>
                    </a:lnTo>
                    <a:lnTo>
                      <a:pt x="488" y="731"/>
                    </a:lnTo>
                    <a:lnTo>
                      <a:pt x="495" y="757"/>
                    </a:lnTo>
                    <a:lnTo>
                      <a:pt x="495" y="1189"/>
                    </a:lnTo>
                    <a:lnTo>
                      <a:pt x="492" y="1209"/>
                    </a:lnTo>
                    <a:lnTo>
                      <a:pt x="484" y="1228"/>
                    </a:lnTo>
                    <a:lnTo>
                      <a:pt x="473" y="1243"/>
                    </a:lnTo>
                    <a:lnTo>
                      <a:pt x="457" y="1255"/>
                    </a:lnTo>
                    <a:lnTo>
                      <a:pt x="439" y="1262"/>
                    </a:lnTo>
                    <a:lnTo>
                      <a:pt x="419" y="1266"/>
                    </a:lnTo>
                    <a:lnTo>
                      <a:pt x="399" y="1262"/>
                    </a:lnTo>
                    <a:lnTo>
                      <a:pt x="380" y="1255"/>
                    </a:lnTo>
                    <a:lnTo>
                      <a:pt x="365" y="1243"/>
                    </a:lnTo>
                    <a:lnTo>
                      <a:pt x="353" y="1228"/>
                    </a:lnTo>
                    <a:lnTo>
                      <a:pt x="344" y="1209"/>
                    </a:lnTo>
                    <a:lnTo>
                      <a:pt x="342" y="1189"/>
                    </a:lnTo>
                    <a:lnTo>
                      <a:pt x="342" y="1184"/>
                    </a:lnTo>
                    <a:lnTo>
                      <a:pt x="342" y="1172"/>
                    </a:lnTo>
                    <a:lnTo>
                      <a:pt x="342" y="1150"/>
                    </a:lnTo>
                    <a:lnTo>
                      <a:pt x="342" y="1124"/>
                    </a:lnTo>
                    <a:lnTo>
                      <a:pt x="342" y="1091"/>
                    </a:lnTo>
                    <a:lnTo>
                      <a:pt x="342" y="1053"/>
                    </a:lnTo>
                    <a:lnTo>
                      <a:pt x="342" y="1013"/>
                    </a:lnTo>
                    <a:lnTo>
                      <a:pt x="342" y="969"/>
                    </a:lnTo>
                    <a:lnTo>
                      <a:pt x="342" y="923"/>
                    </a:lnTo>
                    <a:lnTo>
                      <a:pt x="342" y="878"/>
                    </a:lnTo>
                    <a:lnTo>
                      <a:pt x="342" y="834"/>
                    </a:lnTo>
                    <a:lnTo>
                      <a:pt x="342" y="789"/>
                    </a:lnTo>
                    <a:lnTo>
                      <a:pt x="342" y="748"/>
                    </a:lnTo>
                    <a:lnTo>
                      <a:pt x="342" y="711"/>
                    </a:lnTo>
                    <a:lnTo>
                      <a:pt x="342" y="678"/>
                    </a:lnTo>
                    <a:lnTo>
                      <a:pt x="342" y="651"/>
                    </a:lnTo>
                    <a:lnTo>
                      <a:pt x="342" y="629"/>
                    </a:lnTo>
                    <a:lnTo>
                      <a:pt x="342" y="617"/>
                    </a:lnTo>
                    <a:lnTo>
                      <a:pt x="342" y="612"/>
                    </a:lnTo>
                    <a:lnTo>
                      <a:pt x="269" y="612"/>
                    </a:lnTo>
                    <a:lnTo>
                      <a:pt x="269" y="617"/>
                    </a:lnTo>
                    <a:lnTo>
                      <a:pt x="269" y="629"/>
                    </a:lnTo>
                    <a:lnTo>
                      <a:pt x="269" y="651"/>
                    </a:lnTo>
                    <a:lnTo>
                      <a:pt x="269" y="678"/>
                    </a:lnTo>
                    <a:lnTo>
                      <a:pt x="269" y="711"/>
                    </a:lnTo>
                    <a:lnTo>
                      <a:pt x="269" y="748"/>
                    </a:lnTo>
                    <a:lnTo>
                      <a:pt x="269" y="789"/>
                    </a:lnTo>
                    <a:lnTo>
                      <a:pt x="269" y="834"/>
                    </a:lnTo>
                    <a:lnTo>
                      <a:pt x="269" y="878"/>
                    </a:lnTo>
                    <a:lnTo>
                      <a:pt x="269" y="923"/>
                    </a:lnTo>
                    <a:lnTo>
                      <a:pt x="269" y="969"/>
                    </a:lnTo>
                    <a:lnTo>
                      <a:pt x="269" y="1013"/>
                    </a:lnTo>
                    <a:lnTo>
                      <a:pt x="269" y="1053"/>
                    </a:lnTo>
                    <a:lnTo>
                      <a:pt x="269" y="1091"/>
                    </a:lnTo>
                    <a:lnTo>
                      <a:pt x="269" y="1124"/>
                    </a:lnTo>
                    <a:lnTo>
                      <a:pt x="269" y="1150"/>
                    </a:lnTo>
                    <a:lnTo>
                      <a:pt x="269" y="1172"/>
                    </a:lnTo>
                    <a:lnTo>
                      <a:pt x="269" y="1184"/>
                    </a:lnTo>
                    <a:lnTo>
                      <a:pt x="269" y="1189"/>
                    </a:lnTo>
                    <a:lnTo>
                      <a:pt x="266" y="1209"/>
                    </a:lnTo>
                    <a:lnTo>
                      <a:pt x="259" y="1228"/>
                    </a:lnTo>
                    <a:lnTo>
                      <a:pt x="247" y="1243"/>
                    </a:lnTo>
                    <a:lnTo>
                      <a:pt x="231" y="1255"/>
                    </a:lnTo>
                    <a:lnTo>
                      <a:pt x="213" y="1262"/>
                    </a:lnTo>
                    <a:lnTo>
                      <a:pt x="193" y="1266"/>
                    </a:lnTo>
                    <a:lnTo>
                      <a:pt x="173" y="1262"/>
                    </a:lnTo>
                    <a:lnTo>
                      <a:pt x="154" y="1255"/>
                    </a:lnTo>
                    <a:lnTo>
                      <a:pt x="139" y="1243"/>
                    </a:lnTo>
                    <a:lnTo>
                      <a:pt x="128" y="1228"/>
                    </a:lnTo>
                    <a:lnTo>
                      <a:pt x="120" y="1209"/>
                    </a:lnTo>
                    <a:lnTo>
                      <a:pt x="116" y="1189"/>
                    </a:lnTo>
                    <a:lnTo>
                      <a:pt x="116" y="614"/>
                    </a:lnTo>
                    <a:lnTo>
                      <a:pt x="117" y="612"/>
                    </a:lnTo>
                    <a:lnTo>
                      <a:pt x="116" y="612"/>
                    </a:lnTo>
                    <a:lnTo>
                      <a:pt x="114" y="612"/>
                    </a:lnTo>
                    <a:lnTo>
                      <a:pt x="105" y="612"/>
                    </a:lnTo>
                    <a:lnTo>
                      <a:pt x="91" y="612"/>
                    </a:lnTo>
                    <a:lnTo>
                      <a:pt x="75" y="612"/>
                    </a:lnTo>
                    <a:lnTo>
                      <a:pt x="56" y="612"/>
                    </a:lnTo>
                    <a:lnTo>
                      <a:pt x="38" y="609"/>
                    </a:lnTo>
                    <a:lnTo>
                      <a:pt x="23" y="600"/>
                    </a:lnTo>
                    <a:lnTo>
                      <a:pt x="10" y="589"/>
                    </a:lnTo>
                    <a:lnTo>
                      <a:pt x="3" y="574"/>
                    </a:lnTo>
                    <a:lnTo>
                      <a:pt x="0" y="556"/>
                    </a:lnTo>
                    <a:lnTo>
                      <a:pt x="0" y="197"/>
                    </a:lnTo>
                    <a:lnTo>
                      <a:pt x="0" y="192"/>
                    </a:lnTo>
                    <a:lnTo>
                      <a:pt x="0" y="192"/>
                    </a:lnTo>
                    <a:lnTo>
                      <a:pt x="3" y="154"/>
                    </a:lnTo>
                    <a:lnTo>
                      <a:pt x="10" y="119"/>
                    </a:lnTo>
                    <a:lnTo>
                      <a:pt x="22" y="88"/>
                    </a:lnTo>
                    <a:lnTo>
                      <a:pt x="37" y="63"/>
                    </a:lnTo>
                    <a:lnTo>
                      <a:pt x="54" y="40"/>
                    </a:lnTo>
                    <a:lnTo>
                      <a:pt x="73" y="23"/>
                    </a:lnTo>
                    <a:lnTo>
                      <a:pt x="94" y="10"/>
                    </a:lnTo>
                    <a:lnTo>
                      <a:pt x="114" y="3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3856" y="808"/>
                <a:ext cx="62" cy="63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52" y="3"/>
                  </a:cxn>
                  <a:cxn ang="0">
                    <a:pos x="179" y="12"/>
                  </a:cxn>
                  <a:cxn ang="0">
                    <a:pos x="202" y="27"/>
                  </a:cxn>
                  <a:cxn ang="0">
                    <a:pos x="220" y="46"/>
                  </a:cxn>
                  <a:cxn ang="0">
                    <a:pos x="236" y="69"/>
                  </a:cxn>
                  <a:cxn ang="0">
                    <a:pos x="244" y="95"/>
                  </a:cxn>
                  <a:cxn ang="0">
                    <a:pos x="248" y="124"/>
                  </a:cxn>
                  <a:cxn ang="0">
                    <a:pos x="244" y="152"/>
                  </a:cxn>
                  <a:cxn ang="0">
                    <a:pos x="236" y="179"/>
                  </a:cxn>
                  <a:cxn ang="0">
                    <a:pos x="220" y="201"/>
                  </a:cxn>
                  <a:cxn ang="0">
                    <a:pos x="202" y="220"/>
                  </a:cxn>
                  <a:cxn ang="0">
                    <a:pos x="179" y="235"/>
                  </a:cxn>
                  <a:cxn ang="0">
                    <a:pos x="152" y="244"/>
                  </a:cxn>
                  <a:cxn ang="0">
                    <a:pos x="123" y="248"/>
                  </a:cxn>
                  <a:cxn ang="0">
                    <a:pos x="96" y="244"/>
                  </a:cxn>
                  <a:cxn ang="0">
                    <a:pos x="69" y="235"/>
                  </a:cxn>
                  <a:cxn ang="0">
                    <a:pos x="46" y="220"/>
                  </a:cxn>
                  <a:cxn ang="0">
                    <a:pos x="28" y="201"/>
                  </a:cxn>
                  <a:cxn ang="0">
                    <a:pos x="12" y="179"/>
                  </a:cxn>
                  <a:cxn ang="0">
                    <a:pos x="4" y="152"/>
                  </a:cxn>
                  <a:cxn ang="0">
                    <a:pos x="0" y="124"/>
                  </a:cxn>
                  <a:cxn ang="0">
                    <a:pos x="4" y="95"/>
                  </a:cxn>
                  <a:cxn ang="0">
                    <a:pos x="12" y="69"/>
                  </a:cxn>
                  <a:cxn ang="0">
                    <a:pos x="28" y="46"/>
                  </a:cxn>
                  <a:cxn ang="0">
                    <a:pos x="46" y="27"/>
                  </a:cxn>
                  <a:cxn ang="0">
                    <a:pos x="69" y="12"/>
                  </a:cxn>
                  <a:cxn ang="0">
                    <a:pos x="96" y="3"/>
                  </a:cxn>
                  <a:cxn ang="0">
                    <a:pos x="123" y="0"/>
                  </a:cxn>
                </a:cxnLst>
                <a:rect l="0" t="0" r="r" b="b"/>
                <a:pathLst>
                  <a:path w="248" h="248">
                    <a:moveTo>
                      <a:pt x="123" y="0"/>
                    </a:moveTo>
                    <a:lnTo>
                      <a:pt x="152" y="3"/>
                    </a:lnTo>
                    <a:lnTo>
                      <a:pt x="179" y="12"/>
                    </a:lnTo>
                    <a:lnTo>
                      <a:pt x="202" y="27"/>
                    </a:lnTo>
                    <a:lnTo>
                      <a:pt x="220" y="46"/>
                    </a:lnTo>
                    <a:lnTo>
                      <a:pt x="236" y="69"/>
                    </a:lnTo>
                    <a:lnTo>
                      <a:pt x="244" y="95"/>
                    </a:lnTo>
                    <a:lnTo>
                      <a:pt x="248" y="124"/>
                    </a:lnTo>
                    <a:lnTo>
                      <a:pt x="244" y="152"/>
                    </a:lnTo>
                    <a:lnTo>
                      <a:pt x="236" y="179"/>
                    </a:lnTo>
                    <a:lnTo>
                      <a:pt x="220" y="201"/>
                    </a:lnTo>
                    <a:lnTo>
                      <a:pt x="202" y="220"/>
                    </a:lnTo>
                    <a:lnTo>
                      <a:pt x="179" y="235"/>
                    </a:lnTo>
                    <a:lnTo>
                      <a:pt x="152" y="244"/>
                    </a:lnTo>
                    <a:lnTo>
                      <a:pt x="123" y="248"/>
                    </a:lnTo>
                    <a:lnTo>
                      <a:pt x="96" y="244"/>
                    </a:lnTo>
                    <a:lnTo>
                      <a:pt x="69" y="235"/>
                    </a:lnTo>
                    <a:lnTo>
                      <a:pt x="46" y="220"/>
                    </a:lnTo>
                    <a:lnTo>
                      <a:pt x="28" y="201"/>
                    </a:lnTo>
                    <a:lnTo>
                      <a:pt x="12" y="179"/>
                    </a:lnTo>
                    <a:lnTo>
                      <a:pt x="4" y="152"/>
                    </a:lnTo>
                    <a:lnTo>
                      <a:pt x="0" y="124"/>
                    </a:lnTo>
                    <a:lnTo>
                      <a:pt x="4" y="95"/>
                    </a:lnTo>
                    <a:lnTo>
                      <a:pt x="12" y="69"/>
                    </a:lnTo>
                    <a:lnTo>
                      <a:pt x="28" y="46"/>
                    </a:lnTo>
                    <a:lnTo>
                      <a:pt x="46" y="27"/>
                    </a:lnTo>
                    <a:lnTo>
                      <a:pt x="69" y="12"/>
                    </a:lnTo>
                    <a:lnTo>
                      <a:pt x="96" y="3"/>
                    </a:lnTo>
                    <a:lnTo>
                      <a:pt x="1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0" name="Freeform 13"/>
              <p:cNvSpPr/>
              <p:nvPr/>
            </p:nvSpPr>
            <p:spPr bwMode="auto">
              <a:xfrm>
                <a:off x="3951" y="884"/>
                <a:ext cx="188" cy="388"/>
              </a:xfrm>
              <a:custGeom>
                <a:avLst/>
                <a:gdLst/>
                <a:ahLst/>
                <a:cxnLst>
                  <a:cxn ang="0">
                    <a:pos x="301" y="0"/>
                  </a:cxn>
                  <a:cxn ang="0">
                    <a:pos x="451" y="0"/>
                  </a:cxn>
                  <a:cxn ang="0">
                    <a:pos x="609" y="3"/>
                  </a:cxn>
                  <a:cxn ang="0">
                    <a:pos x="654" y="23"/>
                  </a:cxn>
                  <a:cxn ang="0">
                    <a:pos x="696" y="62"/>
                  </a:cxn>
                  <a:cxn ang="0">
                    <a:pos x="730" y="119"/>
                  </a:cxn>
                  <a:cxn ang="0">
                    <a:pos x="749" y="192"/>
                  </a:cxn>
                  <a:cxn ang="0">
                    <a:pos x="751" y="235"/>
                  </a:cxn>
                  <a:cxn ang="0">
                    <a:pos x="751" y="681"/>
                  </a:cxn>
                  <a:cxn ang="0">
                    <a:pos x="739" y="723"/>
                  </a:cxn>
                  <a:cxn ang="0">
                    <a:pos x="704" y="747"/>
                  </a:cxn>
                  <a:cxn ang="0">
                    <a:pos x="663" y="750"/>
                  </a:cxn>
                  <a:cxn ang="0">
                    <a:pos x="610" y="750"/>
                  </a:cxn>
                  <a:cxn ang="0">
                    <a:pos x="596" y="750"/>
                  </a:cxn>
                  <a:cxn ang="0">
                    <a:pos x="596" y="753"/>
                  </a:cxn>
                  <a:cxn ang="0">
                    <a:pos x="592" y="1485"/>
                  </a:cxn>
                  <a:cxn ang="0">
                    <a:pos x="568" y="1526"/>
                  </a:cxn>
                  <a:cxn ang="0">
                    <a:pos x="527" y="1550"/>
                  </a:cxn>
                  <a:cxn ang="0">
                    <a:pos x="478" y="1550"/>
                  </a:cxn>
                  <a:cxn ang="0">
                    <a:pos x="436" y="1526"/>
                  </a:cxn>
                  <a:cxn ang="0">
                    <a:pos x="412" y="1485"/>
                  </a:cxn>
                  <a:cxn ang="0">
                    <a:pos x="408" y="1455"/>
                  </a:cxn>
                  <a:cxn ang="0">
                    <a:pos x="408" y="1421"/>
                  </a:cxn>
                  <a:cxn ang="0">
                    <a:pos x="408" y="1358"/>
                  </a:cxn>
                  <a:cxn ang="0">
                    <a:pos x="408" y="1276"/>
                  </a:cxn>
                  <a:cxn ang="0">
                    <a:pos x="408" y="1182"/>
                  </a:cxn>
                  <a:cxn ang="0">
                    <a:pos x="408" y="1081"/>
                  </a:cxn>
                  <a:cxn ang="0">
                    <a:pos x="408" y="981"/>
                  </a:cxn>
                  <a:cxn ang="0">
                    <a:pos x="408" y="892"/>
                  </a:cxn>
                  <a:cxn ang="0">
                    <a:pos x="408" y="818"/>
                  </a:cxn>
                  <a:cxn ang="0">
                    <a:pos x="408" y="769"/>
                  </a:cxn>
                  <a:cxn ang="0">
                    <a:pos x="408" y="750"/>
                  </a:cxn>
                  <a:cxn ang="0">
                    <a:pos x="343" y="755"/>
                  </a:cxn>
                  <a:cxn ang="0">
                    <a:pos x="343" y="791"/>
                  </a:cxn>
                  <a:cxn ang="0">
                    <a:pos x="343" y="852"/>
                  </a:cxn>
                  <a:cxn ang="0">
                    <a:pos x="343" y="934"/>
                  </a:cxn>
                  <a:cxn ang="0">
                    <a:pos x="343" y="1030"/>
                  </a:cxn>
                  <a:cxn ang="0">
                    <a:pos x="343" y="1131"/>
                  </a:cxn>
                  <a:cxn ang="0">
                    <a:pos x="343" y="1230"/>
                  </a:cxn>
                  <a:cxn ang="0">
                    <a:pos x="343" y="1319"/>
                  </a:cxn>
                  <a:cxn ang="0">
                    <a:pos x="343" y="1392"/>
                  </a:cxn>
                  <a:cxn ang="0">
                    <a:pos x="343" y="1441"/>
                  </a:cxn>
                  <a:cxn ang="0">
                    <a:pos x="343" y="1460"/>
                  </a:cxn>
                  <a:cxn ang="0">
                    <a:pos x="330" y="1507"/>
                  </a:cxn>
                  <a:cxn ang="0">
                    <a:pos x="296" y="1541"/>
                  </a:cxn>
                  <a:cxn ang="0">
                    <a:pos x="249" y="1554"/>
                  </a:cxn>
                  <a:cxn ang="0">
                    <a:pos x="201" y="1541"/>
                  </a:cxn>
                  <a:cxn ang="0">
                    <a:pos x="169" y="1507"/>
                  </a:cxn>
                  <a:cxn ang="0">
                    <a:pos x="156" y="1460"/>
                  </a:cxn>
                  <a:cxn ang="0">
                    <a:pos x="156" y="750"/>
                  </a:cxn>
                  <a:cxn ang="0">
                    <a:pos x="152" y="750"/>
                  </a:cxn>
                  <a:cxn ang="0">
                    <a:pos x="108" y="750"/>
                  </a:cxn>
                  <a:cxn ang="0">
                    <a:pos x="69" y="750"/>
                  </a:cxn>
                  <a:cxn ang="0">
                    <a:pos x="29" y="738"/>
                  </a:cxn>
                  <a:cxn ang="0">
                    <a:pos x="3" y="704"/>
                  </a:cxn>
                  <a:cxn ang="0">
                    <a:pos x="0" y="241"/>
                  </a:cxn>
                  <a:cxn ang="0">
                    <a:pos x="0" y="235"/>
                  </a:cxn>
                  <a:cxn ang="0">
                    <a:pos x="10" y="154"/>
                  </a:cxn>
                  <a:cxn ang="0">
                    <a:pos x="37" y="88"/>
                  </a:cxn>
                  <a:cxn ang="0">
                    <a:pos x="75" y="40"/>
                  </a:cxn>
                  <a:cxn ang="0">
                    <a:pos x="119" y="10"/>
                  </a:cxn>
                  <a:cxn ang="0">
                    <a:pos x="165" y="0"/>
                  </a:cxn>
                </a:cxnLst>
                <a:rect l="0" t="0" r="r" b="b"/>
                <a:pathLst>
                  <a:path w="751" h="1554">
                    <a:moveTo>
                      <a:pt x="165" y="0"/>
                    </a:moveTo>
                    <a:lnTo>
                      <a:pt x="301" y="0"/>
                    </a:lnTo>
                    <a:lnTo>
                      <a:pt x="375" y="67"/>
                    </a:lnTo>
                    <a:lnTo>
                      <a:pt x="451" y="0"/>
                    </a:lnTo>
                    <a:lnTo>
                      <a:pt x="586" y="0"/>
                    </a:lnTo>
                    <a:lnTo>
                      <a:pt x="609" y="3"/>
                    </a:lnTo>
                    <a:lnTo>
                      <a:pt x="631" y="10"/>
                    </a:lnTo>
                    <a:lnTo>
                      <a:pt x="654" y="23"/>
                    </a:lnTo>
                    <a:lnTo>
                      <a:pt x="675" y="40"/>
                    </a:lnTo>
                    <a:lnTo>
                      <a:pt x="696" y="62"/>
                    </a:lnTo>
                    <a:lnTo>
                      <a:pt x="715" y="88"/>
                    </a:lnTo>
                    <a:lnTo>
                      <a:pt x="730" y="119"/>
                    </a:lnTo>
                    <a:lnTo>
                      <a:pt x="741" y="154"/>
                    </a:lnTo>
                    <a:lnTo>
                      <a:pt x="749" y="192"/>
                    </a:lnTo>
                    <a:lnTo>
                      <a:pt x="751" y="235"/>
                    </a:lnTo>
                    <a:lnTo>
                      <a:pt x="751" y="235"/>
                    </a:lnTo>
                    <a:lnTo>
                      <a:pt x="751" y="241"/>
                    </a:lnTo>
                    <a:lnTo>
                      <a:pt x="751" y="681"/>
                    </a:lnTo>
                    <a:lnTo>
                      <a:pt x="747" y="704"/>
                    </a:lnTo>
                    <a:lnTo>
                      <a:pt x="739" y="723"/>
                    </a:lnTo>
                    <a:lnTo>
                      <a:pt x="723" y="738"/>
                    </a:lnTo>
                    <a:lnTo>
                      <a:pt x="704" y="747"/>
                    </a:lnTo>
                    <a:lnTo>
                      <a:pt x="683" y="750"/>
                    </a:lnTo>
                    <a:lnTo>
                      <a:pt x="663" y="750"/>
                    </a:lnTo>
                    <a:lnTo>
                      <a:pt x="643" y="750"/>
                    </a:lnTo>
                    <a:lnTo>
                      <a:pt x="610" y="750"/>
                    </a:lnTo>
                    <a:lnTo>
                      <a:pt x="600" y="750"/>
                    </a:lnTo>
                    <a:lnTo>
                      <a:pt x="596" y="750"/>
                    </a:lnTo>
                    <a:lnTo>
                      <a:pt x="596" y="750"/>
                    </a:lnTo>
                    <a:lnTo>
                      <a:pt x="596" y="753"/>
                    </a:lnTo>
                    <a:lnTo>
                      <a:pt x="596" y="1460"/>
                    </a:lnTo>
                    <a:lnTo>
                      <a:pt x="592" y="1485"/>
                    </a:lnTo>
                    <a:lnTo>
                      <a:pt x="583" y="1507"/>
                    </a:lnTo>
                    <a:lnTo>
                      <a:pt x="568" y="1526"/>
                    </a:lnTo>
                    <a:lnTo>
                      <a:pt x="549" y="1541"/>
                    </a:lnTo>
                    <a:lnTo>
                      <a:pt x="527" y="1550"/>
                    </a:lnTo>
                    <a:lnTo>
                      <a:pt x="503" y="1554"/>
                    </a:lnTo>
                    <a:lnTo>
                      <a:pt x="478" y="1550"/>
                    </a:lnTo>
                    <a:lnTo>
                      <a:pt x="455" y="1541"/>
                    </a:lnTo>
                    <a:lnTo>
                      <a:pt x="436" y="1526"/>
                    </a:lnTo>
                    <a:lnTo>
                      <a:pt x="421" y="1507"/>
                    </a:lnTo>
                    <a:lnTo>
                      <a:pt x="412" y="1485"/>
                    </a:lnTo>
                    <a:lnTo>
                      <a:pt x="408" y="1460"/>
                    </a:lnTo>
                    <a:lnTo>
                      <a:pt x="408" y="1455"/>
                    </a:lnTo>
                    <a:lnTo>
                      <a:pt x="408" y="1441"/>
                    </a:lnTo>
                    <a:lnTo>
                      <a:pt x="408" y="1421"/>
                    </a:lnTo>
                    <a:lnTo>
                      <a:pt x="408" y="1392"/>
                    </a:lnTo>
                    <a:lnTo>
                      <a:pt x="408" y="1358"/>
                    </a:lnTo>
                    <a:lnTo>
                      <a:pt x="408" y="1319"/>
                    </a:lnTo>
                    <a:lnTo>
                      <a:pt x="408" y="1276"/>
                    </a:lnTo>
                    <a:lnTo>
                      <a:pt x="408" y="1230"/>
                    </a:lnTo>
                    <a:lnTo>
                      <a:pt x="408" y="1182"/>
                    </a:lnTo>
                    <a:lnTo>
                      <a:pt x="408" y="1131"/>
                    </a:lnTo>
                    <a:lnTo>
                      <a:pt x="408" y="1081"/>
                    </a:lnTo>
                    <a:lnTo>
                      <a:pt x="408" y="1030"/>
                    </a:lnTo>
                    <a:lnTo>
                      <a:pt x="408" y="981"/>
                    </a:lnTo>
                    <a:lnTo>
                      <a:pt x="408" y="934"/>
                    </a:lnTo>
                    <a:lnTo>
                      <a:pt x="408" y="892"/>
                    </a:lnTo>
                    <a:lnTo>
                      <a:pt x="408" y="852"/>
                    </a:lnTo>
                    <a:lnTo>
                      <a:pt x="408" y="818"/>
                    </a:lnTo>
                    <a:lnTo>
                      <a:pt x="408" y="791"/>
                    </a:lnTo>
                    <a:lnTo>
                      <a:pt x="408" y="769"/>
                    </a:lnTo>
                    <a:lnTo>
                      <a:pt x="408" y="755"/>
                    </a:lnTo>
                    <a:lnTo>
                      <a:pt x="408" y="750"/>
                    </a:lnTo>
                    <a:lnTo>
                      <a:pt x="343" y="750"/>
                    </a:lnTo>
                    <a:lnTo>
                      <a:pt x="343" y="755"/>
                    </a:lnTo>
                    <a:lnTo>
                      <a:pt x="343" y="769"/>
                    </a:lnTo>
                    <a:lnTo>
                      <a:pt x="343" y="791"/>
                    </a:lnTo>
                    <a:lnTo>
                      <a:pt x="343" y="818"/>
                    </a:lnTo>
                    <a:lnTo>
                      <a:pt x="343" y="852"/>
                    </a:lnTo>
                    <a:lnTo>
                      <a:pt x="343" y="892"/>
                    </a:lnTo>
                    <a:lnTo>
                      <a:pt x="343" y="934"/>
                    </a:lnTo>
                    <a:lnTo>
                      <a:pt x="343" y="981"/>
                    </a:lnTo>
                    <a:lnTo>
                      <a:pt x="343" y="1030"/>
                    </a:lnTo>
                    <a:lnTo>
                      <a:pt x="343" y="1081"/>
                    </a:lnTo>
                    <a:lnTo>
                      <a:pt x="343" y="1131"/>
                    </a:lnTo>
                    <a:lnTo>
                      <a:pt x="343" y="1182"/>
                    </a:lnTo>
                    <a:lnTo>
                      <a:pt x="343" y="1230"/>
                    </a:lnTo>
                    <a:lnTo>
                      <a:pt x="343" y="1276"/>
                    </a:lnTo>
                    <a:lnTo>
                      <a:pt x="343" y="1319"/>
                    </a:lnTo>
                    <a:lnTo>
                      <a:pt x="343" y="1358"/>
                    </a:lnTo>
                    <a:lnTo>
                      <a:pt x="343" y="1392"/>
                    </a:lnTo>
                    <a:lnTo>
                      <a:pt x="343" y="1421"/>
                    </a:lnTo>
                    <a:lnTo>
                      <a:pt x="343" y="1441"/>
                    </a:lnTo>
                    <a:lnTo>
                      <a:pt x="343" y="1455"/>
                    </a:lnTo>
                    <a:lnTo>
                      <a:pt x="343" y="1460"/>
                    </a:lnTo>
                    <a:lnTo>
                      <a:pt x="340" y="1485"/>
                    </a:lnTo>
                    <a:lnTo>
                      <a:pt x="330" y="1507"/>
                    </a:lnTo>
                    <a:lnTo>
                      <a:pt x="315" y="1526"/>
                    </a:lnTo>
                    <a:lnTo>
                      <a:pt x="296" y="1541"/>
                    </a:lnTo>
                    <a:lnTo>
                      <a:pt x="274" y="1550"/>
                    </a:lnTo>
                    <a:lnTo>
                      <a:pt x="249" y="1554"/>
                    </a:lnTo>
                    <a:lnTo>
                      <a:pt x="224" y="1550"/>
                    </a:lnTo>
                    <a:lnTo>
                      <a:pt x="201" y="1541"/>
                    </a:lnTo>
                    <a:lnTo>
                      <a:pt x="182" y="1526"/>
                    </a:lnTo>
                    <a:lnTo>
                      <a:pt x="169" y="1507"/>
                    </a:lnTo>
                    <a:lnTo>
                      <a:pt x="158" y="1485"/>
                    </a:lnTo>
                    <a:lnTo>
                      <a:pt x="156" y="1460"/>
                    </a:lnTo>
                    <a:lnTo>
                      <a:pt x="156" y="753"/>
                    </a:lnTo>
                    <a:lnTo>
                      <a:pt x="156" y="750"/>
                    </a:lnTo>
                    <a:lnTo>
                      <a:pt x="156" y="750"/>
                    </a:lnTo>
                    <a:lnTo>
                      <a:pt x="152" y="750"/>
                    </a:lnTo>
                    <a:lnTo>
                      <a:pt x="142" y="750"/>
                    </a:lnTo>
                    <a:lnTo>
                      <a:pt x="108" y="750"/>
                    </a:lnTo>
                    <a:lnTo>
                      <a:pt x="89" y="750"/>
                    </a:lnTo>
                    <a:lnTo>
                      <a:pt x="69" y="750"/>
                    </a:lnTo>
                    <a:lnTo>
                      <a:pt x="48" y="747"/>
                    </a:lnTo>
                    <a:lnTo>
                      <a:pt x="29" y="738"/>
                    </a:lnTo>
                    <a:lnTo>
                      <a:pt x="13" y="723"/>
                    </a:lnTo>
                    <a:lnTo>
                      <a:pt x="3" y="704"/>
                    </a:lnTo>
                    <a:lnTo>
                      <a:pt x="0" y="681"/>
                    </a:lnTo>
                    <a:lnTo>
                      <a:pt x="0" y="241"/>
                    </a:lnTo>
                    <a:lnTo>
                      <a:pt x="1" y="235"/>
                    </a:lnTo>
                    <a:lnTo>
                      <a:pt x="0" y="235"/>
                    </a:lnTo>
                    <a:lnTo>
                      <a:pt x="2" y="192"/>
                    </a:lnTo>
                    <a:lnTo>
                      <a:pt x="10" y="154"/>
                    </a:lnTo>
                    <a:lnTo>
                      <a:pt x="22" y="119"/>
                    </a:lnTo>
                    <a:lnTo>
                      <a:pt x="37" y="88"/>
                    </a:lnTo>
                    <a:lnTo>
                      <a:pt x="55" y="62"/>
                    </a:lnTo>
                    <a:lnTo>
                      <a:pt x="75" y="40"/>
                    </a:lnTo>
                    <a:lnTo>
                      <a:pt x="97" y="23"/>
                    </a:lnTo>
                    <a:lnTo>
                      <a:pt x="119" y="10"/>
                    </a:lnTo>
                    <a:lnTo>
                      <a:pt x="143" y="3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  <p:sp>
            <p:nvSpPr>
              <p:cNvPr id="61" name="Freeform 14"/>
              <p:cNvSpPr/>
              <p:nvPr/>
            </p:nvSpPr>
            <p:spPr bwMode="auto">
              <a:xfrm>
                <a:off x="4007" y="798"/>
                <a:ext cx="76" cy="77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183" y="4"/>
                  </a:cxn>
                  <a:cxn ang="0">
                    <a:pos x="211" y="13"/>
                  </a:cxn>
                  <a:cxn ang="0">
                    <a:pos x="237" y="27"/>
                  </a:cxn>
                  <a:cxn ang="0">
                    <a:pos x="260" y="46"/>
                  </a:cxn>
                  <a:cxn ang="0">
                    <a:pos x="277" y="68"/>
                  </a:cxn>
                  <a:cxn ang="0">
                    <a:pos x="291" y="94"/>
                  </a:cxn>
                  <a:cxn ang="0">
                    <a:pos x="300" y="123"/>
                  </a:cxn>
                  <a:cxn ang="0">
                    <a:pos x="304" y="153"/>
                  </a:cxn>
                  <a:cxn ang="0">
                    <a:pos x="300" y="184"/>
                  </a:cxn>
                  <a:cxn ang="0">
                    <a:pos x="291" y="215"/>
                  </a:cxn>
                  <a:cxn ang="0">
                    <a:pos x="276" y="241"/>
                  </a:cxn>
                  <a:cxn ang="0">
                    <a:pos x="256" y="264"/>
                  </a:cxn>
                  <a:cxn ang="0">
                    <a:pos x="233" y="282"/>
                  </a:cxn>
                  <a:cxn ang="0">
                    <a:pos x="209" y="294"/>
                  </a:cxn>
                  <a:cxn ang="0">
                    <a:pos x="182" y="303"/>
                  </a:cxn>
                  <a:cxn ang="0">
                    <a:pos x="151" y="305"/>
                  </a:cxn>
                  <a:cxn ang="0">
                    <a:pos x="122" y="303"/>
                  </a:cxn>
                  <a:cxn ang="0">
                    <a:pos x="95" y="294"/>
                  </a:cxn>
                  <a:cxn ang="0">
                    <a:pos x="69" y="282"/>
                  </a:cxn>
                  <a:cxn ang="0">
                    <a:pos x="48" y="264"/>
                  </a:cxn>
                  <a:cxn ang="0">
                    <a:pos x="28" y="241"/>
                  </a:cxn>
                  <a:cxn ang="0">
                    <a:pos x="13" y="215"/>
                  </a:cxn>
                  <a:cxn ang="0">
                    <a:pos x="3" y="184"/>
                  </a:cxn>
                  <a:cxn ang="0">
                    <a:pos x="0" y="153"/>
                  </a:cxn>
                  <a:cxn ang="0">
                    <a:pos x="3" y="123"/>
                  </a:cxn>
                  <a:cxn ang="0">
                    <a:pos x="11" y="94"/>
                  </a:cxn>
                  <a:cxn ang="0">
                    <a:pos x="25" y="68"/>
                  </a:cxn>
                  <a:cxn ang="0">
                    <a:pos x="44" y="46"/>
                  </a:cxn>
                  <a:cxn ang="0">
                    <a:pos x="67" y="27"/>
                  </a:cxn>
                  <a:cxn ang="0">
                    <a:pos x="92" y="13"/>
                  </a:cxn>
                  <a:cxn ang="0">
                    <a:pos x="121" y="4"/>
                  </a:cxn>
                  <a:cxn ang="0">
                    <a:pos x="151" y="0"/>
                  </a:cxn>
                </a:cxnLst>
                <a:rect l="0" t="0" r="r" b="b"/>
                <a:pathLst>
                  <a:path w="304" h="305">
                    <a:moveTo>
                      <a:pt x="151" y="0"/>
                    </a:moveTo>
                    <a:lnTo>
                      <a:pt x="183" y="4"/>
                    </a:lnTo>
                    <a:lnTo>
                      <a:pt x="211" y="13"/>
                    </a:lnTo>
                    <a:lnTo>
                      <a:pt x="237" y="27"/>
                    </a:lnTo>
                    <a:lnTo>
                      <a:pt x="260" y="46"/>
                    </a:lnTo>
                    <a:lnTo>
                      <a:pt x="277" y="68"/>
                    </a:lnTo>
                    <a:lnTo>
                      <a:pt x="291" y="94"/>
                    </a:lnTo>
                    <a:lnTo>
                      <a:pt x="300" y="123"/>
                    </a:lnTo>
                    <a:lnTo>
                      <a:pt x="304" y="153"/>
                    </a:lnTo>
                    <a:lnTo>
                      <a:pt x="300" y="184"/>
                    </a:lnTo>
                    <a:lnTo>
                      <a:pt x="291" y="215"/>
                    </a:lnTo>
                    <a:lnTo>
                      <a:pt x="276" y="241"/>
                    </a:lnTo>
                    <a:lnTo>
                      <a:pt x="256" y="264"/>
                    </a:lnTo>
                    <a:lnTo>
                      <a:pt x="233" y="282"/>
                    </a:lnTo>
                    <a:lnTo>
                      <a:pt x="209" y="294"/>
                    </a:lnTo>
                    <a:lnTo>
                      <a:pt x="182" y="303"/>
                    </a:lnTo>
                    <a:lnTo>
                      <a:pt x="151" y="305"/>
                    </a:lnTo>
                    <a:lnTo>
                      <a:pt x="122" y="303"/>
                    </a:lnTo>
                    <a:lnTo>
                      <a:pt x="95" y="294"/>
                    </a:lnTo>
                    <a:lnTo>
                      <a:pt x="69" y="282"/>
                    </a:lnTo>
                    <a:lnTo>
                      <a:pt x="48" y="264"/>
                    </a:lnTo>
                    <a:lnTo>
                      <a:pt x="28" y="241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53"/>
                    </a:lnTo>
                    <a:lnTo>
                      <a:pt x="3" y="123"/>
                    </a:lnTo>
                    <a:lnTo>
                      <a:pt x="11" y="94"/>
                    </a:lnTo>
                    <a:lnTo>
                      <a:pt x="25" y="68"/>
                    </a:lnTo>
                    <a:lnTo>
                      <a:pt x="44" y="46"/>
                    </a:lnTo>
                    <a:lnTo>
                      <a:pt x="67" y="27"/>
                    </a:lnTo>
                    <a:lnTo>
                      <a:pt x="92" y="13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/>
              </a:p>
            </p:txBody>
          </p:sp>
        </p:grp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3561741" y="908720"/>
              <a:ext cx="418918" cy="289546"/>
            </a:xfrm>
            <a:custGeom>
              <a:avLst/>
              <a:gdLst/>
              <a:ahLst/>
              <a:cxnLst>
                <a:cxn ang="0">
                  <a:pos x="535" y="206"/>
                </a:cxn>
                <a:cxn ang="0">
                  <a:pos x="516" y="225"/>
                </a:cxn>
                <a:cxn ang="0">
                  <a:pos x="516" y="253"/>
                </a:cxn>
                <a:cxn ang="0">
                  <a:pos x="535" y="272"/>
                </a:cxn>
                <a:cxn ang="0">
                  <a:pos x="563" y="272"/>
                </a:cxn>
                <a:cxn ang="0">
                  <a:pos x="582" y="253"/>
                </a:cxn>
                <a:cxn ang="0">
                  <a:pos x="582" y="225"/>
                </a:cxn>
                <a:cxn ang="0">
                  <a:pos x="563" y="206"/>
                </a:cxn>
                <a:cxn ang="0">
                  <a:pos x="406" y="203"/>
                </a:cxn>
                <a:cxn ang="0">
                  <a:pos x="381" y="214"/>
                </a:cxn>
                <a:cxn ang="0">
                  <a:pos x="371" y="239"/>
                </a:cxn>
                <a:cxn ang="0">
                  <a:pos x="381" y="264"/>
                </a:cxn>
                <a:cxn ang="0">
                  <a:pos x="406" y="274"/>
                </a:cxn>
                <a:cxn ang="0">
                  <a:pos x="432" y="264"/>
                </a:cxn>
                <a:cxn ang="0">
                  <a:pos x="442" y="239"/>
                </a:cxn>
                <a:cxn ang="0">
                  <a:pos x="432" y="214"/>
                </a:cxn>
                <a:cxn ang="0">
                  <a:pos x="406" y="203"/>
                </a:cxn>
                <a:cxn ang="0">
                  <a:pos x="250" y="206"/>
                </a:cxn>
                <a:cxn ang="0">
                  <a:pos x="231" y="225"/>
                </a:cxn>
                <a:cxn ang="0">
                  <a:pos x="231" y="253"/>
                </a:cxn>
                <a:cxn ang="0">
                  <a:pos x="250" y="272"/>
                </a:cxn>
                <a:cxn ang="0">
                  <a:pos x="278" y="272"/>
                </a:cxn>
                <a:cxn ang="0">
                  <a:pos x="297" y="253"/>
                </a:cxn>
                <a:cxn ang="0">
                  <a:pos x="297" y="225"/>
                </a:cxn>
                <a:cxn ang="0">
                  <a:pos x="278" y="206"/>
                </a:cxn>
                <a:cxn ang="0">
                  <a:pos x="189" y="0"/>
                </a:cxn>
                <a:cxn ang="0">
                  <a:pos x="643" y="3"/>
                </a:cxn>
                <a:cxn ang="0">
                  <a:pos x="684" y="25"/>
                </a:cxn>
                <a:cxn ang="0">
                  <a:pos x="718" y="68"/>
                </a:cxn>
                <a:cxn ang="0">
                  <a:pos x="738" y="129"/>
                </a:cxn>
                <a:cxn ang="0">
                  <a:pos x="741" y="166"/>
                </a:cxn>
                <a:cxn ang="0">
                  <a:pos x="741" y="268"/>
                </a:cxn>
                <a:cxn ang="0">
                  <a:pos x="741" y="273"/>
                </a:cxn>
                <a:cxn ang="0">
                  <a:pos x="733" y="331"/>
                </a:cxn>
                <a:cxn ang="0">
                  <a:pos x="814" y="532"/>
                </a:cxn>
                <a:cxn ang="0">
                  <a:pos x="636" y="438"/>
                </a:cxn>
                <a:cxn ang="0">
                  <a:pos x="466" y="440"/>
                </a:cxn>
                <a:cxn ang="0">
                  <a:pos x="348" y="440"/>
                </a:cxn>
                <a:cxn ang="0">
                  <a:pos x="178" y="438"/>
                </a:cxn>
                <a:cxn ang="0">
                  <a:pos x="0" y="532"/>
                </a:cxn>
                <a:cxn ang="0">
                  <a:pos x="80" y="331"/>
                </a:cxn>
                <a:cxn ang="0">
                  <a:pos x="72" y="273"/>
                </a:cxn>
                <a:cxn ang="0">
                  <a:pos x="72" y="268"/>
                </a:cxn>
                <a:cxn ang="0">
                  <a:pos x="73" y="166"/>
                </a:cxn>
                <a:cxn ang="0">
                  <a:pos x="76" y="129"/>
                </a:cxn>
                <a:cxn ang="0">
                  <a:pos x="96" y="68"/>
                </a:cxn>
                <a:cxn ang="0">
                  <a:pos x="130" y="25"/>
                </a:cxn>
                <a:cxn ang="0">
                  <a:pos x="169" y="3"/>
                </a:cxn>
              </a:cxnLst>
              <a:rect l="0" t="0" r="r" b="b"/>
              <a:pathLst>
                <a:path w="814" h="561">
                  <a:moveTo>
                    <a:pt x="549" y="203"/>
                  </a:moveTo>
                  <a:lnTo>
                    <a:pt x="535" y="206"/>
                  </a:lnTo>
                  <a:lnTo>
                    <a:pt x="524" y="214"/>
                  </a:lnTo>
                  <a:lnTo>
                    <a:pt x="516" y="225"/>
                  </a:lnTo>
                  <a:lnTo>
                    <a:pt x="514" y="239"/>
                  </a:lnTo>
                  <a:lnTo>
                    <a:pt x="516" y="253"/>
                  </a:lnTo>
                  <a:lnTo>
                    <a:pt x="524" y="264"/>
                  </a:lnTo>
                  <a:lnTo>
                    <a:pt x="535" y="272"/>
                  </a:lnTo>
                  <a:lnTo>
                    <a:pt x="549" y="274"/>
                  </a:lnTo>
                  <a:lnTo>
                    <a:pt x="563" y="272"/>
                  </a:lnTo>
                  <a:lnTo>
                    <a:pt x="574" y="264"/>
                  </a:lnTo>
                  <a:lnTo>
                    <a:pt x="582" y="253"/>
                  </a:lnTo>
                  <a:lnTo>
                    <a:pt x="584" y="239"/>
                  </a:lnTo>
                  <a:lnTo>
                    <a:pt x="582" y="225"/>
                  </a:lnTo>
                  <a:lnTo>
                    <a:pt x="574" y="214"/>
                  </a:lnTo>
                  <a:lnTo>
                    <a:pt x="563" y="206"/>
                  </a:lnTo>
                  <a:lnTo>
                    <a:pt x="549" y="203"/>
                  </a:lnTo>
                  <a:close/>
                  <a:moveTo>
                    <a:pt x="406" y="203"/>
                  </a:moveTo>
                  <a:lnTo>
                    <a:pt x="392" y="206"/>
                  </a:lnTo>
                  <a:lnTo>
                    <a:pt x="381" y="214"/>
                  </a:lnTo>
                  <a:lnTo>
                    <a:pt x="374" y="225"/>
                  </a:lnTo>
                  <a:lnTo>
                    <a:pt x="371" y="239"/>
                  </a:lnTo>
                  <a:lnTo>
                    <a:pt x="374" y="253"/>
                  </a:lnTo>
                  <a:lnTo>
                    <a:pt x="381" y="264"/>
                  </a:lnTo>
                  <a:lnTo>
                    <a:pt x="392" y="272"/>
                  </a:lnTo>
                  <a:lnTo>
                    <a:pt x="406" y="274"/>
                  </a:lnTo>
                  <a:lnTo>
                    <a:pt x="420" y="272"/>
                  </a:lnTo>
                  <a:lnTo>
                    <a:pt x="432" y="264"/>
                  </a:lnTo>
                  <a:lnTo>
                    <a:pt x="439" y="253"/>
                  </a:lnTo>
                  <a:lnTo>
                    <a:pt x="442" y="239"/>
                  </a:lnTo>
                  <a:lnTo>
                    <a:pt x="439" y="225"/>
                  </a:lnTo>
                  <a:lnTo>
                    <a:pt x="432" y="214"/>
                  </a:lnTo>
                  <a:lnTo>
                    <a:pt x="420" y="206"/>
                  </a:lnTo>
                  <a:lnTo>
                    <a:pt x="406" y="203"/>
                  </a:lnTo>
                  <a:close/>
                  <a:moveTo>
                    <a:pt x="264" y="203"/>
                  </a:moveTo>
                  <a:lnTo>
                    <a:pt x="250" y="206"/>
                  </a:lnTo>
                  <a:lnTo>
                    <a:pt x="240" y="214"/>
                  </a:lnTo>
                  <a:lnTo>
                    <a:pt x="231" y="225"/>
                  </a:lnTo>
                  <a:lnTo>
                    <a:pt x="229" y="239"/>
                  </a:lnTo>
                  <a:lnTo>
                    <a:pt x="231" y="253"/>
                  </a:lnTo>
                  <a:lnTo>
                    <a:pt x="240" y="264"/>
                  </a:lnTo>
                  <a:lnTo>
                    <a:pt x="250" y="272"/>
                  </a:lnTo>
                  <a:lnTo>
                    <a:pt x="264" y="274"/>
                  </a:lnTo>
                  <a:lnTo>
                    <a:pt x="278" y="272"/>
                  </a:lnTo>
                  <a:lnTo>
                    <a:pt x="289" y="264"/>
                  </a:lnTo>
                  <a:lnTo>
                    <a:pt x="297" y="253"/>
                  </a:lnTo>
                  <a:lnTo>
                    <a:pt x="300" y="239"/>
                  </a:lnTo>
                  <a:lnTo>
                    <a:pt x="297" y="225"/>
                  </a:lnTo>
                  <a:lnTo>
                    <a:pt x="289" y="214"/>
                  </a:lnTo>
                  <a:lnTo>
                    <a:pt x="278" y="206"/>
                  </a:lnTo>
                  <a:lnTo>
                    <a:pt x="264" y="203"/>
                  </a:lnTo>
                  <a:close/>
                  <a:moveTo>
                    <a:pt x="189" y="0"/>
                  </a:moveTo>
                  <a:lnTo>
                    <a:pt x="625" y="0"/>
                  </a:lnTo>
                  <a:lnTo>
                    <a:pt x="643" y="3"/>
                  </a:lnTo>
                  <a:lnTo>
                    <a:pt x="664" y="11"/>
                  </a:lnTo>
                  <a:lnTo>
                    <a:pt x="684" y="25"/>
                  </a:lnTo>
                  <a:lnTo>
                    <a:pt x="701" y="44"/>
                  </a:lnTo>
                  <a:lnTo>
                    <a:pt x="718" y="68"/>
                  </a:lnTo>
                  <a:lnTo>
                    <a:pt x="729" y="97"/>
                  </a:lnTo>
                  <a:lnTo>
                    <a:pt x="738" y="129"/>
                  </a:lnTo>
                  <a:lnTo>
                    <a:pt x="741" y="166"/>
                  </a:lnTo>
                  <a:lnTo>
                    <a:pt x="741" y="166"/>
                  </a:lnTo>
                  <a:lnTo>
                    <a:pt x="741" y="171"/>
                  </a:lnTo>
                  <a:lnTo>
                    <a:pt x="741" y="268"/>
                  </a:lnTo>
                  <a:lnTo>
                    <a:pt x="741" y="273"/>
                  </a:lnTo>
                  <a:lnTo>
                    <a:pt x="741" y="273"/>
                  </a:lnTo>
                  <a:lnTo>
                    <a:pt x="739" y="303"/>
                  </a:lnTo>
                  <a:lnTo>
                    <a:pt x="733" y="331"/>
                  </a:lnTo>
                  <a:lnTo>
                    <a:pt x="725" y="355"/>
                  </a:lnTo>
                  <a:lnTo>
                    <a:pt x="814" y="532"/>
                  </a:lnTo>
                  <a:lnTo>
                    <a:pt x="647" y="435"/>
                  </a:lnTo>
                  <a:lnTo>
                    <a:pt x="636" y="438"/>
                  </a:lnTo>
                  <a:lnTo>
                    <a:pt x="625" y="440"/>
                  </a:lnTo>
                  <a:lnTo>
                    <a:pt x="466" y="440"/>
                  </a:lnTo>
                  <a:lnTo>
                    <a:pt x="406" y="561"/>
                  </a:lnTo>
                  <a:lnTo>
                    <a:pt x="348" y="440"/>
                  </a:lnTo>
                  <a:lnTo>
                    <a:pt x="189" y="440"/>
                  </a:lnTo>
                  <a:lnTo>
                    <a:pt x="178" y="438"/>
                  </a:lnTo>
                  <a:lnTo>
                    <a:pt x="166" y="435"/>
                  </a:lnTo>
                  <a:lnTo>
                    <a:pt x="0" y="532"/>
                  </a:lnTo>
                  <a:lnTo>
                    <a:pt x="89" y="355"/>
                  </a:lnTo>
                  <a:lnTo>
                    <a:pt x="80" y="331"/>
                  </a:lnTo>
                  <a:lnTo>
                    <a:pt x="75" y="303"/>
                  </a:lnTo>
                  <a:lnTo>
                    <a:pt x="72" y="273"/>
                  </a:lnTo>
                  <a:lnTo>
                    <a:pt x="73" y="273"/>
                  </a:lnTo>
                  <a:lnTo>
                    <a:pt x="72" y="268"/>
                  </a:lnTo>
                  <a:lnTo>
                    <a:pt x="72" y="171"/>
                  </a:lnTo>
                  <a:lnTo>
                    <a:pt x="73" y="166"/>
                  </a:lnTo>
                  <a:lnTo>
                    <a:pt x="72" y="166"/>
                  </a:lnTo>
                  <a:lnTo>
                    <a:pt x="76" y="129"/>
                  </a:lnTo>
                  <a:lnTo>
                    <a:pt x="84" y="97"/>
                  </a:lnTo>
                  <a:lnTo>
                    <a:pt x="96" y="68"/>
                  </a:lnTo>
                  <a:lnTo>
                    <a:pt x="111" y="44"/>
                  </a:lnTo>
                  <a:lnTo>
                    <a:pt x="130" y="25"/>
                  </a:lnTo>
                  <a:lnTo>
                    <a:pt x="149" y="11"/>
                  </a:lnTo>
                  <a:lnTo>
                    <a:pt x="169" y="3"/>
                  </a:lnTo>
                  <a:lnTo>
                    <a:pt x="1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아키텍쳐</a:t>
            </a:r>
            <a:endParaRPr lang="en-US" altLang="ko-KR"/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52771" y="841927"/>
            <a:ext cx="10818938" cy="5815059"/>
            <a:chOff x="116856" y="297259"/>
            <a:chExt cx="11922744" cy="64083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298D12-48E6-AE50-155F-AAFE4FDD98DC}"/>
                </a:ext>
              </a:extLst>
            </p:cNvPr>
            <p:cNvSpPr/>
            <p:nvPr/>
          </p:nvSpPr>
          <p:spPr>
            <a:xfrm>
              <a:off x="8316864" y="2542231"/>
              <a:ext cx="2318074" cy="4163369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ko-KR" altLang="en-US" dirty="0">
                  <a:solidFill>
                    <a:schemeClr val="tx1"/>
                  </a:solidFill>
                </a:rPr>
                <a:t>카프카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dirty="0">
                  <a:solidFill>
                    <a:schemeClr val="tx1"/>
                  </a:solidFill>
                </a:rPr>
                <a:t>namespace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F96A102-7191-CA55-D67D-5360BB6B9018}"/>
                </a:ext>
              </a:extLst>
            </p:cNvPr>
            <p:cNvSpPr/>
            <p:nvPr/>
          </p:nvSpPr>
          <p:spPr>
            <a:xfrm>
              <a:off x="10708238" y="2542231"/>
              <a:ext cx="1331362" cy="416337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1400" dirty="0">
                  <a:solidFill>
                    <a:schemeClr val="tx1"/>
                  </a:solidFill>
                </a:rPr>
                <a:t>DB</a:t>
              </a:r>
            </a:p>
            <a:p>
              <a:pPr algn="r"/>
              <a:r>
                <a:rPr lang="en-US" altLang="ko-KR" sz="1400" dirty="0">
                  <a:solidFill>
                    <a:schemeClr val="tx1"/>
                  </a:solidFill>
                </a:rPr>
                <a:t>_namespace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5592D91-36E8-9360-7025-EC8C35BB4515}"/>
                </a:ext>
              </a:extLst>
            </p:cNvPr>
            <p:cNvSpPr/>
            <p:nvPr/>
          </p:nvSpPr>
          <p:spPr>
            <a:xfrm>
              <a:off x="116856" y="2542233"/>
              <a:ext cx="8067152" cy="4163368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DEFAULT</a:t>
              </a:r>
            </a:p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dirty="0">
                  <a:solidFill>
                    <a:schemeClr val="tx1"/>
                  </a:solidFill>
                </a:rPr>
                <a:t>namespace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3BB250-800C-6767-BABA-9391B65E59EC}"/>
                </a:ext>
              </a:extLst>
            </p:cNvPr>
            <p:cNvSpPr/>
            <p:nvPr/>
          </p:nvSpPr>
          <p:spPr>
            <a:xfrm>
              <a:off x="10851919" y="3738665"/>
              <a:ext cx="1044000" cy="276056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MySQL</a:t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_</a:t>
              </a:r>
              <a:r>
                <a:rPr lang="en-US" altLang="ko-KR" sz="1400" dirty="0">
                  <a:solidFill>
                    <a:schemeClr val="tx1"/>
                  </a:solidFill>
                </a:rPr>
                <a:t>service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F93AD6F-C805-1318-0010-0610A3C4F18E}"/>
                </a:ext>
              </a:extLst>
            </p:cNvPr>
            <p:cNvSpPr/>
            <p:nvPr/>
          </p:nvSpPr>
          <p:spPr>
            <a:xfrm>
              <a:off x="2709877" y="297259"/>
              <a:ext cx="3738804" cy="2048308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monitoring</a:t>
              </a:r>
            </a:p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dirty="0">
                  <a:solidFill>
                    <a:schemeClr val="tx1"/>
                  </a:solidFill>
                </a:rPr>
                <a:t>namespace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77D60B9-CE3D-7AB5-B164-92CBDFF69A31}"/>
                </a:ext>
              </a:extLst>
            </p:cNvPr>
            <p:cNvGrpSpPr/>
            <p:nvPr/>
          </p:nvGrpSpPr>
          <p:grpSpPr>
            <a:xfrm>
              <a:off x="8429717" y="3748368"/>
              <a:ext cx="1044000" cy="2760569"/>
              <a:chOff x="8429717" y="3748368"/>
              <a:chExt cx="1044000" cy="2760569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0780308-ECE2-8ABC-7AEE-6941F843DE3C}"/>
                  </a:ext>
                </a:extLst>
              </p:cNvPr>
              <p:cNvSpPr/>
              <p:nvPr/>
            </p:nvSpPr>
            <p:spPr>
              <a:xfrm>
                <a:off x="8429717" y="3748368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600" dirty="0">
                    <a:solidFill>
                      <a:schemeClr val="tx1"/>
                    </a:solidFill>
                  </a:rPr>
                  <a:t>카프카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_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service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5DCE4E97-E27E-2689-E2C5-B93DD6F20052}"/>
                  </a:ext>
                </a:extLst>
              </p:cNvPr>
              <p:cNvSpPr/>
              <p:nvPr/>
            </p:nvSpPr>
            <p:spPr>
              <a:xfrm>
                <a:off x="8616817" y="4902949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/>
                  <a:t>카프카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_pod</a:t>
                </a:r>
                <a:endParaRPr lang="en-US" altLang="ko-KR" sz="16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87C4E33-ED15-79CC-9C6D-B1F4902744BF}"/>
                </a:ext>
              </a:extLst>
            </p:cNvPr>
            <p:cNvGrpSpPr/>
            <p:nvPr/>
          </p:nvGrpSpPr>
          <p:grpSpPr>
            <a:xfrm>
              <a:off x="9528191" y="3738665"/>
              <a:ext cx="1044000" cy="2760569"/>
              <a:chOff x="9528191" y="3738665"/>
              <a:chExt cx="1044000" cy="2760569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727DE00-0055-DFFF-B101-BC3848144524}"/>
                  </a:ext>
                </a:extLst>
              </p:cNvPr>
              <p:cNvSpPr/>
              <p:nvPr/>
            </p:nvSpPr>
            <p:spPr>
              <a:xfrm>
                <a:off x="9528191" y="3738665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600" dirty="0" err="1">
                    <a:solidFill>
                      <a:schemeClr val="tx1"/>
                    </a:solidFill>
                  </a:rPr>
                  <a:t>주키퍼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_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service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EE0386B-F856-0E3F-4095-422C027ADE84}"/>
                  </a:ext>
                </a:extLst>
              </p:cNvPr>
              <p:cNvSpPr/>
              <p:nvPr/>
            </p:nvSpPr>
            <p:spPr>
              <a:xfrm>
                <a:off x="9698606" y="4941227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err="1"/>
                  <a:t>주키퍼</a:t>
                </a:r>
                <a:endParaRPr lang="en-US" altLang="ko-KR" sz="1200" dirty="0"/>
              </a:p>
              <a:p>
                <a:pPr algn="ctr"/>
                <a:r>
                  <a:rPr lang="en-US" altLang="ko-KR" sz="1200" dirty="0"/>
                  <a:t>_pod</a:t>
                </a:r>
                <a:endParaRPr lang="en-US" altLang="ko-KR" sz="1600" dirty="0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4F3F129-F0EC-D00B-B9C8-E87875450F1C}"/>
                </a:ext>
              </a:extLst>
            </p:cNvPr>
            <p:cNvSpPr/>
            <p:nvPr/>
          </p:nvSpPr>
          <p:spPr>
            <a:xfrm>
              <a:off x="11039019" y="4991750"/>
              <a:ext cx="669800" cy="432001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MySQL</a:t>
              </a:r>
            </a:p>
            <a:p>
              <a:pPr algn="ctr"/>
              <a:r>
                <a:rPr lang="en-US" altLang="ko-KR" sz="800" dirty="0"/>
                <a:t>_pod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CC42B32-09E3-E3AF-25A7-9064015C58FC}"/>
                </a:ext>
              </a:extLst>
            </p:cNvPr>
            <p:cNvGrpSpPr/>
            <p:nvPr/>
          </p:nvGrpSpPr>
          <p:grpSpPr>
            <a:xfrm>
              <a:off x="224562" y="3812661"/>
              <a:ext cx="1044000" cy="2760569"/>
              <a:chOff x="224562" y="3812661"/>
              <a:chExt cx="1044000" cy="2760569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CC1E7C25-ECFC-06BC-0F7C-888969D307CF}"/>
                  </a:ext>
                </a:extLst>
              </p:cNvPr>
              <p:cNvSpPr/>
              <p:nvPr/>
            </p:nvSpPr>
            <p:spPr>
              <a:xfrm>
                <a:off x="224562" y="3812661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 dirty="0">
                    <a:solidFill>
                      <a:schemeClr val="tx1"/>
                    </a:solidFill>
                  </a:rPr>
                  <a:t>로그인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_service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DBD78520-B73D-BA2C-1305-CAC7B3D06BEC}"/>
                  </a:ext>
                </a:extLst>
              </p:cNvPr>
              <p:cNvSpPr/>
              <p:nvPr/>
            </p:nvSpPr>
            <p:spPr>
              <a:xfrm>
                <a:off x="269725" y="4450837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로그인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A6692C8-5663-65BF-7D57-182CDF5F2C76}"/>
                  </a:ext>
                </a:extLst>
              </p:cNvPr>
              <p:cNvSpPr/>
              <p:nvPr/>
            </p:nvSpPr>
            <p:spPr>
              <a:xfrm>
                <a:off x="411662" y="4943805"/>
                <a:ext cx="669800" cy="430887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로그인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4A6692C8-5663-65BF-7D57-182CDF5F2C76}"/>
                  </a:ext>
                </a:extLst>
              </p:cNvPr>
              <p:cNvSpPr/>
              <p:nvPr/>
            </p:nvSpPr>
            <p:spPr>
              <a:xfrm>
                <a:off x="411662" y="5423750"/>
                <a:ext cx="669800" cy="430887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로그인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4A6692C8-5663-65BF-7D57-182CDF5F2C76}"/>
                  </a:ext>
                </a:extLst>
              </p:cNvPr>
              <p:cNvSpPr/>
              <p:nvPr/>
            </p:nvSpPr>
            <p:spPr>
              <a:xfrm>
                <a:off x="411662" y="5887792"/>
                <a:ext cx="669800" cy="430887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로그인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EBF2D5-02F3-B272-DA74-03B34D9B0C3B}"/>
                </a:ext>
              </a:extLst>
            </p:cNvPr>
            <p:cNvGrpSpPr/>
            <p:nvPr/>
          </p:nvGrpSpPr>
          <p:grpSpPr>
            <a:xfrm>
              <a:off x="1365873" y="3800473"/>
              <a:ext cx="1044000" cy="2760569"/>
              <a:chOff x="1317779" y="3800473"/>
              <a:chExt cx="1044000" cy="2760569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4E4D12D-6D4C-27E0-D636-34B184F6FA7F}"/>
                  </a:ext>
                </a:extLst>
              </p:cNvPr>
              <p:cNvSpPr/>
              <p:nvPr/>
            </p:nvSpPr>
            <p:spPr>
              <a:xfrm>
                <a:off x="1317779" y="3800473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 dirty="0">
                    <a:solidFill>
                      <a:schemeClr val="tx1"/>
                    </a:solidFill>
                  </a:rPr>
                  <a:t>고객등록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_service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6652BF7-A324-6B9F-CB2C-8F7BAD4C333D}"/>
                  </a:ext>
                </a:extLst>
              </p:cNvPr>
              <p:cNvSpPr/>
              <p:nvPr/>
            </p:nvSpPr>
            <p:spPr>
              <a:xfrm>
                <a:off x="1348947" y="4438649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고객등록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273851C5-7960-B6B3-6758-ED13F49058B2}"/>
                  </a:ext>
                </a:extLst>
              </p:cNvPr>
              <p:cNvSpPr/>
              <p:nvPr/>
            </p:nvSpPr>
            <p:spPr>
              <a:xfrm>
                <a:off x="1504879" y="4943805"/>
                <a:ext cx="669800" cy="432000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/>
                  <a:t>고객등록</a:t>
                </a:r>
                <a:r>
                  <a:rPr lang="en-US" altLang="ko-KR" sz="800"/>
                  <a:t>_pod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273851C5-7960-B6B3-6758-ED13F49058B2}"/>
                  </a:ext>
                </a:extLst>
              </p:cNvPr>
              <p:cNvSpPr/>
              <p:nvPr/>
            </p:nvSpPr>
            <p:spPr>
              <a:xfrm>
                <a:off x="1504879" y="5422638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/>
                  <a:t>고객등록</a:t>
                </a:r>
                <a:r>
                  <a:rPr lang="en-US" altLang="ko-KR" sz="800"/>
                  <a:t>_pod</a:t>
                </a: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273851C5-7960-B6B3-6758-ED13F49058B2}"/>
                  </a:ext>
                </a:extLst>
              </p:cNvPr>
              <p:cNvSpPr/>
              <p:nvPr/>
            </p:nvSpPr>
            <p:spPr>
              <a:xfrm>
                <a:off x="1504879" y="5888229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/>
                  <a:t>고객등록</a:t>
                </a:r>
                <a:r>
                  <a:rPr lang="en-US" altLang="ko-KR" sz="800"/>
                  <a:t>_pod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DA945EF-4369-F81C-087C-3BE833267D78}"/>
                </a:ext>
              </a:extLst>
            </p:cNvPr>
            <p:cNvGrpSpPr/>
            <p:nvPr/>
          </p:nvGrpSpPr>
          <p:grpSpPr>
            <a:xfrm>
              <a:off x="2507184" y="3781425"/>
              <a:ext cx="1044000" cy="2760569"/>
              <a:chOff x="2473697" y="3781425"/>
              <a:chExt cx="1044000" cy="2760569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34077480-1DFE-297F-03E5-2EA27117E610}"/>
                  </a:ext>
                </a:extLst>
              </p:cNvPr>
              <p:cNvSpPr/>
              <p:nvPr/>
            </p:nvSpPr>
            <p:spPr>
              <a:xfrm>
                <a:off x="2473697" y="3781425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 dirty="0" err="1">
                    <a:solidFill>
                      <a:schemeClr val="tx1"/>
                    </a:solidFill>
                  </a:rPr>
                  <a:t>뱅킹관리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_service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74C596B7-6F1F-4D64-4389-8A7688F7B5A9}"/>
                  </a:ext>
                </a:extLst>
              </p:cNvPr>
              <p:cNvSpPr/>
              <p:nvPr/>
            </p:nvSpPr>
            <p:spPr>
              <a:xfrm>
                <a:off x="2504865" y="4419601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>
                    <a:solidFill>
                      <a:schemeClr val="tx1"/>
                    </a:solidFill>
                  </a:rPr>
                  <a:t>뱅킹관리</a:t>
                </a:r>
                <a:r>
                  <a:rPr lang="en-US" altLang="ko-KR" sz="800">
                    <a:solidFill>
                      <a:schemeClr val="tx1"/>
                    </a:solidFill>
                  </a:rPr>
                  <a:t>_deployment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2F7BA589-4DA5-6D19-50B8-496AB0CA9D1C}"/>
                  </a:ext>
                </a:extLst>
              </p:cNvPr>
              <p:cNvSpPr/>
              <p:nvPr/>
            </p:nvSpPr>
            <p:spPr>
              <a:xfrm>
                <a:off x="2660797" y="4945944"/>
                <a:ext cx="669800" cy="427724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뱅킹관리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F7BA589-4DA5-6D19-50B8-496AB0CA9D1C}"/>
                  </a:ext>
                </a:extLst>
              </p:cNvPr>
              <p:cNvSpPr/>
              <p:nvPr/>
            </p:nvSpPr>
            <p:spPr>
              <a:xfrm>
                <a:off x="2660797" y="5416465"/>
                <a:ext cx="669800" cy="427724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뱅킹관리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2F7BA589-4DA5-6D19-50B8-496AB0CA9D1C}"/>
                  </a:ext>
                </a:extLst>
              </p:cNvPr>
              <p:cNvSpPr/>
              <p:nvPr/>
            </p:nvSpPr>
            <p:spPr>
              <a:xfrm>
                <a:off x="2660797" y="5884374"/>
                <a:ext cx="669800" cy="427724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err="1"/>
                  <a:t>뱅킹관리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6100FD5-CE8C-F8B9-DCE2-976FFF9D4C2A}"/>
                </a:ext>
              </a:extLst>
            </p:cNvPr>
            <p:cNvSpPr/>
            <p:nvPr/>
          </p:nvSpPr>
          <p:spPr>
            <a:xfrm>
              <a:off x="1451036" y="1084531"/>
              <a:ext cx="1093694" cy="986117"/>
            </a:xfrm>
            <a:prstGeom prst="rect">
              <a:avLst/>
            </a:prstGeom>
            <a:solidFill>
              <a:srgbClr val="00B050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게이트웨이</a:t>
              </a:r>
              <a:r>
                <a:rPr lang="en-US" altLang="ko-KR" sz="1400" dirty="0"/>
                <a:t>_Ingress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3DD2B0D-DBDE-B5CB-E598-4F7FE92757AC}"/>
                </a:ext>
              </a:extLst>
            </p:cNvPr>
            <p:cNvGrpSpPr/>
            <p:nvPr/>
          </p:nvGrpSpPr>
          <p:grpSpPr>
            <a:xfrm>
              <a:off x="3648495" y="3781425"/>
              <a:ext cx="1044000" cy="2760569"/>
              <a:chOff x="3639076" y="3781425"/>
              <a:chExt cx="1044000" cy="2760569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046A1B7-A2FF-3949-758E-2DB76E3D491D}"/>
                  </a:ext>
                </a:extLst>
              </p:cNvPr>
              <p:cNvSpPr/>
              <p:nvPr/>
            </p:nvSpPr>
            <p:spPr>
              <a:xfrm>
                <a:off x="3639076" y="3781425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>
                    <a:solidFill>
                      <a:schemeClr val="tx1"/>
                    </a:solidFill>
                  </a:rPr>
                  <a:t>계좌관리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_service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88788FB8-2356-45F2-039F-9E922141EF7C}"/>
                  </a:ext>
                </a:extLst>
              </p:cNvPr>
              <p:cNvSpPr/>
              <p:nvPr/>
            </p:nvSpPr>
            <p:spPr>
              <a:xfrm>
                <a:off x="3670244" y="4419601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계좌관리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3387E567-9853-72B9-0766-C050D2536B06}"/>
                  </a:ext>
                </a:extLst>
              </p:cNvPr>
              <p:cNvSpPr/>
              <p:nvPr/>
            </p:nvSpPr>
            <p:spPr>
              <a:xfrm>
                <a:off x="3826176" y="4943805"/>
                <a:ext cx="669800" cy="432000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3387E567-9853-72B9-0766-C050D2536B06}"/>
                  </a:ext>
                </a:extLst>
              </p:cNvPr>
              <p:cNvSpPr/>
              <p:nvPr/>
            </p:nvSpPr>
            <p:spPr>
              <a:xfrm>
                <a:off x="3826176" y="5422637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387E567-9853-72B9-0766-C050D2536B06}"/>
                  </a:ext>
                </a:extLst>
              </p:cNvPr>
              <p:cNvSpPr/>
              <p:nvPr/>
            </p:nvSpPr>
            <p:spPr>
              <a:xfrm>
                <a:off x="3826176" y="5880097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계좌관리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7004798-0B73-65D6-B070-8EB5D6C3BC1D}"/>
                </a:ext>
              </a:extLst>
            </p:cNvPr>
            <p:cNvGrpSpPr/>
            <p:nvPr/>
          </p:nvGrpSpPr>
          <p:grpSpPr>
            <a:xfrm>
              <a:off x="4789806" y="3776942"/>
              <a:ext cx="1044000" cy="2760569"/>
              <a:chOff x="4808915" y="3776942"/>
              <a:chExt cx="1044000" cy="2760569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520CB69-C928-3332-CF5E-38B6D2850446}"/>
                  </a:ext>
                </a:extLst>
              </p:cNvPr>
              <p:cNvSpPr/>
              <p:nvPr/>
            </p:nvSpPr>
            <p:spPr>
              <a:xfrm>
                <a:off x="4808915" y="3776942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 dirty="0">
                    <a:solidFill>
                      <a:schemeClr val="tx1"/>
                    </a:solidFill>
                  </a:rPr>
                  <a:t>사전신청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_service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9AB72B4E-5225-F313-A17C-5E488EC47C03}"/>
                  </a:ext>
                </a:extLst>
              </p:cNvPr>
              <p:cNvSpPr/>
              <p:nvPr/>
            </p:nvSpPr>
            <p:spPr>
              <a:xfrm>
                <a:off x="4840082" y="4415118"/>
                <a:ext cx="981664" cy="209382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사전신청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501042BE-B6F5-FE01-3623-D73E5AB52BB6}"/>
                  </a:ext>
                </a:extLst>
              </p:cNvPr>
              <p:cNvSpPr/>
              <p:nvPr/>
            </p:nvSpPr>
            <p:spPr>
              <a:xfrm>
                <a:off x="4996015" y="4943805"/>
                <a:ext cx="669800" cy="432000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사전신청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501042BE-B6F5-FE01-3623-D73E5AB52BB6}"/>
                  </a:ext>
                </a:extLst>
              </p:cNvPr>
              <p:cNvSpPr/>
              <p:nvPr/>
            </p:nvSpPr>
            <p:spPr>
              <a:xfrm>
                <a:off x="4996015" y="5419193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사전신청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501042BE-B6F5-FE01-3623-D73E5AB52BB6}"/>
                  </a:ext>
                </a:extLst>
              </p:cNvPr>
              <p:cNvSpPr/>
              <p:nvPr/>
            </p:nvSpPr>
            <p:spPr>
              <a:xfrm>
                <a:off x="4996015" y="5895504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사전신청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9383C84-4D6A-6CDD-E7DC-E39FE98F5918}"/>
                </a:ext>
              </a:extLst>
            </p:cNvPr>
            <p:cNvGrpSpPr/>
            <p:nvPr/>
          </p:nvGrpSpPr>
          <p:grpSpPr>
            <a:xfrm>
              <a:off x="5931117" y="3748368"/>
              <a:ext cx="1044000" cy="2760569"/>
              <a:chOff x="5943126" y="3748368"/>
              <a:chExt cx="1044000" cy="2760569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235B8C9D-AE9B-D21F-3FF5-1FB6743D8DE5}"/>
                  </a:ext>
                </a:extLst>
              </p:cNvPr>
              <p:cNvSpPr/>
              <p:nvPr/>
            </p:nvSpPr>
            <p:spPr>
              <a:xfrm>
                <a:off x="5943126" y="3748368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 dirty="0">
                    <a:solidFill>
                      <a:schemeClr val="tx1"/>
                    </a:solidFill>
                  </a:rPr>
                  <a:t>소득검증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_service</a:t>
                </a: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9C9C2E6-32E8-FBAE-28C9-512ABA623FE4}"/>
                  </a:ext>
                </a:extLst>
              </p:cNvPr>
              <p:cNvSpPr/>
              <p:nvPr/>
            </p:nvSpPr>
            <p:spPr>
              <a:xfrm>
                <a:off x="5974294" y="4386544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소득검증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64F53A6-D648-33A8-976C-502C8E356173}"/>
                  </a:ext>
                </a:extLst>
              </p:cNvPr>
              <p:cNvSpPr/>
              <p:nvPr/>
            </p:nvSpPr>
            <p:spPr>
              <a:xfrm>
                <a:off x="6130226" y="4943805"/>
                <a:ext cx="669800" cy="432000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소득검증</a:t>
                </a:r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064F53A6-D648-33A8-976C-502C8E356173}"/>
                  </a:ext>
                </a:extLst>
              </p:cNvPr>
              <p:cNvSpPr/>
              <p:nvPr/>
            </p:nvSpPr>
            <p:spPr>
              <a:xfrm>
                <a:off x="6130226" y="5419194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소득검증</a:t>
                </a:r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064F53A6-D648-33A8-976C-502C8E356173}"/>
                  </a:ext>
                </a:extLst>
              </p:cNvPr>
              <p:cNvSpPr/>
              <p:nvPr/>
            </p:nvSpPr>
            <p:spPr>
              <a:xfrm>
                <a:off x="6130226" y="5895505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소득검증</a:t>
                </a:r>
                <a:r>
                  <a:rPr lang="en-US" altLang="ko-KR" sz="800" dirty="0"/>
                  <a:t>_pod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0F039B0-AD1A-1371-8006-43AEB552330F}"/>
                </a:ext>
              </a:extLst>
            </p:cNvPr>
            <p:cNvGrpSpPr/>
            <p:nvPr/>
          </p:nvGrpSpPr>
          <p:grpSpPr>
            <a:xfrm>
              <a:off x="7072430" y="3748368"/>
              <a:ext cx="1044000" cy="2760569"/>
              <a:chOff x="7072430" y="3748368"/>
              <a:chExt cx="1044000" cy="2760569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E0A3A79-CE14-BAD9-04E5-A44740F16109}"/>
                  </a:ext>
                </a:extLst>
              </p:cNvPr>
              <p:cNvSpPr/>
              <p:nvPr/>
            </p:nvSpPr>
            <p:spPr>
              <a:xfrm>
                <a:off x="7072430" y="3748368"/>
                <a:ext cx="1044000" cy="276056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r"/>
                <a:r>
                  <a:rPr lang="ko-KR" altLang="en-US" sz="1200">
                    <a:solidFill>
                      <a:schemeClr val="tx1"/>
                    </a:solidFill>
                  </a:rPr>
                  <a:t>계좌개설</a:t>
                </a:r>
                <a:r>
                  <a:rPr lang="en-US" altLang="ko-KR" sz="1200">
                    <a:solidFill>
                      <a:schemeClr val="tx1"/>
                    </a:solidFill>
                  </a:rPr>
                  <a:t>_service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6E69F23-D8B0-E201-807A-92620F3FF7B8}"/>
                  </a:ext>
                </a:extLst>
              </p:cNvPr>
              <p:cNvSpPr/>
              <p:nvPr/>
            </p:nvSpPr>
            <p:spPr>
              <a:xfrm>
                <a:off x="7103598" y="4386544"/>
                <a:ext cx="981664" cy="209381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t" anchorCtr="0"/>
              <a:lstStyle/>
              <a:p>
                <a:pPr algn="r"/>
                <a:r>
                  <a:rPr lang="ko-KR" altLang="en-US" sz="800" dirty="0">
                    <a:solidFill>
                      <a:schemeClr val="tx1"/>
                    </a:solidFill>
                  </a:rPr>
                  <a:t>계좌개설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_deployment</a:t>
                </a:r>
              </a:p>
              <a:p>
                <a:pPr algn="ctr"/>
                <a:endParaRPr lang="en-US" altLang="ko-KR" dirty="0"/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AEC0F19-C7E0-0448-CDCA-B81E7BA7CA20}"/>
                  </a:ext>
                </a:extLst>
              </p:cNvPr>
              <p:cNvSpPr/>
              <p:nvPr/>
            </p:nvSpPr>
            <p:spPr>
              <a:xfrm>
                <a:off x="7259530" y="4943805"/>
                <a:ext cx="669800" cy="432000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계좌개설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5AEC0F19-C7E0-0448-CDCA-B81E7BA7CA20}"/>
                  </a:ext>
                </a:extLst>
              </p:cNvPr>
              <p:cNvSpPr/>
              <p:nvPr/>
            </p:nvSpPr>
            <p:spPr>
              <a:xfrm>
                <a:off x="7259530" y="5412188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계좌개설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5AEC0F19-C7E0-0448-CDCA-B81E7BA7CA20}"/>
                  </a:ext>
                </a:extLst>
              </p:cNvPr>
              <p:cNvSpPr/>
              <p:nvPr/>
            </p:nvSpPr>
            <p:spPr>
              <a:xfrm>
                <a:off x="7259530" y="5868882"/>
                <a:ext cx="669800" cy="432001"/>
              </a:xfrm>
              <a:prstGeom prst="rect">
                <a:avLst/>
              </a:prstGeom>
              <a:solidFill>
                <a:srgbClr val="FFC00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계좌개설</a:t>
                </a:r>
                <a:endParaRPr lang="en-US" altLang="ko-KR" sz="800" dirty="0"/>
              </a:p>
              <a:p>
                <a:pPr algn="ctr"/>
                <a:r>
                  <a:rPr lang="en-US" altLang="ko-KR" sz="800" dirty="0"/>
                  <a:t>_pod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C588CA9-2FF7-B54A-5351-5291786835C8}"/>
                </a:ext>
              </a:extLst>
            </p:cNvPr>
            <p:cNvSpPr/>
            <p:nvPr/>
          </p:nvSpPr>
          <p:spPr>
            <a:xfrm>
              <a:off x="2825780" y="1062768"/>
              <a:ext cx="1739529" cy="112691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1200" dirty="0">
                  <a:solidFill>
                    <a:schemeClr val="tx1"/>
                  </a:solidFill>
                </a:rPr>
                <a:t>KIBANA</a:t>
              </a:r>
              <a:r>
                <a:rPr lang="en-US" altLang="ko-KR" sz="1600" dirty="0">
                  <a:solidFill>
                    <a:schemeClr val="tx1"/>
                  </a:solidFill>
                </a:rPr>
                <a:t/>
              </a:r>
              <a:br>
                <a:rPr lang="en-US" altLang="ko-KR" sz="1600" dirty="0">
                  <a:solidFill>
                    <a:schemeClr val="tx1"/>
                  </a:solidFill>
                </a:rPr>
              </a:br>
              <a:r>
                <a:rPr lang="en-US" altLang="ko-KR" sz="1600" dirty="0">
                  <a:solidFill>
                    <a:schemeClr val="tx1"/>
                  </a:solidFill>
                </a:rPr>
                <a:t>_</a:t>
              </a:r>
              <a:r>
                <a:rPr lang="en-US" altLang="ko-KR" sz="1200" dirty="0">
                  <a:solidFill>
                    <a:schemeClr val="tx1"/>
                  </a:solidFill>
                </a:rPr>
                <a:t>service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D52FC3D-25FB-52C1-359C-5A35724B2546}"/>
                </a:ext>
              </a:extLst>
            </p:cNvPr>
            <p:cNvSpPr/>
            <p:nvPr/>
          </p:nvSpPr>
          <p:spPr>
            <a:xfrm>
              <a:off x="2869570" y="1577591"/>
              <a:ext cx="1695739" cy="61209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r"/>
              <a:r>
                <a:rPr lang="en-US" altLang="ko-KR" sz="1200" dirty="0" err="1">
                  <a:solidFill>
                    <a:schemeClr val="tx1"/>
                  </a:solidFill>
                </a:rPr>
                <a:t>KIBANA_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deployment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0942A26-D83C-D7C0-2A37-19DB37259131}"/>
                </a:ext>
              </a:extLst>
            </p:cNvPr>
            <p:cNvSpPr/>
            <p:nvPr/>
          </p:nvSpPr>
          <p:spPr>
            <a:xfrm>
              <a:off x="3225502" y="1838848"/>
              <a:ext cx="924930" cy="310134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KIBANA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_pod</a:t>
              </a:r>
              <a:endParaRPr lang="en-US" altLang="ko-KR" sz="16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82A2F0-EABA-E1C1-A640-E653945951D0}"/>
                </a:ext>
              </a:extLst>
            </p:cNvPr>
            <p:cNvSpPr/>
            <p:nvPr/>
          </p:nvSpPr>
          <p:spPr>
            <a:xfrm>
              <a:off x="4627357" y="1062767"/>
              <a:ext cx="1739529" cy="112691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1100" dirty="0" err="1">
                  <a:solidFill>
                    <a:schemeClr val="tx1"/>
                  </a:solidFill>
                </a:rPr>
                <a:t>ElasticSearch</a:t>
              </a:r>
              <a:r>
                <a:rPr lang="en-US" altLang="ko-KR" sz="1100" dirty="0">
                  <a:solidFill>
                    <a:schemeClr val="tx1"/>
                  </a:solidFill>
                </a:rPr>
                <a:t/>
              </a:r>
              <a:br>
                <a:rPr lang="en-US" altLang="ko-KR" sz="1100" dirty="0">
                  <a:solidFill>
                    <a:schemeClr val="tx1"/>
                  </a:solidFill>
                </a:rPr>
              </a:br>
              <a:r>
                <a:rPr lang="en-US" altLang="ko-KR" sz="1100" dirty="0">
                  <a:solidFill>
                    <a:schemeClr val="tx1"/>
                  </a:solidFill>
                </a:rPr>
                <a:t>_service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68AC83-3FED-A686-3BDC-64F009CFDA80}"/>
                </a:ext>
              </a:extLst>
            </p:cNvPr>
            <p:cNvSpPr/>
            <p:nvPr/>
          </p:nvSpPr>
          <p:spPr>
            <a:xfrm>
              <a:off x="4671147" y="1577590"/>
              <a:ext cx="1695739" cy="61209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r"/>
              <a:r>
                <a:rPr lang="en-US" altLang="ko-KR" sz="1200" dirty="0" err="1">
                  <a:solidFill>
                    <a:schemeClr val="tx1"/>
                  </a:solidFill>
                </a:rPr>
                <a:t>ES_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deployment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0955DBD-E7D6-75D7-AD02-5FA95E54E118}"/>
                </a:ext>
              </a:extLst>
            </p:cNvPr>
            <p:cNvSpPr/>
            <p:nvPr/>
          </p:nvSpPr>
          <p:spPr>
            <a:xfrm>
              <a:off x="4696389" y="1838845"/>
              <a:ext cx="540000" cy="340787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ES</a:t>
              </a:r>
            </a:p>
            <a:p>
              <a:pPr algn="ctr"/>
              <a:r>
                <a:rPr lang="en-US" altLang="ko-KR" sz="900" dirty="0"/>
                <a:t>_pod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5C2137B-EFFB-D511-DFE0-128A17DF2B30}"/>
                </a:ext>
              </a:extLst>
            </p:cNvPr>
            <p:cNvSpPr/>
            <p:nvPr/>
          </p:nvSpPr>
          <p:spPr>
            <a:xfrm>
              <a:off x="5250465" y="1838845"/>
              <a:ext cx="540000" cy="340787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ES</a:t>
              </a:r>
              <a:endParaRPr lang="en-US" altLang="ko-KR" sz="1200" dirty="0"/>
            </a:p>
            <a:p>
              <a:pPr algn="ctr"/>
              <a:r>
                <a:rPr lang="en-US" altLang="ko-KR" sz="900" dirty="0"/>
                <a:t>_pod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69526B5-8912-94F5-5D1C-68DFD6FBC3DC}"/>
                </a:ext>
              </a:extLst>
            </p:cNvPr>
            <p:cNvSpPr/>
            <p:nvPr/>
          </p:nvSpPr>
          <p:spPr>
            <a:xfrm>
              <a:off x="150718" y="297259"/>
              <a:ext cx="2465312" cy="2048308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ISTIO</a:t>
              </a:r>
            </a:p>
            <a:p>
              <a:pPr algn="r"/>
              <a:r>
                <a:rPr lang="en-US" altLang="ko-KR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dirty="0">
                  <a:solidFill>
                    <a:schemeClr val="tx1"/>
                  </a:solidFill>
                </a:rPr>
                <a:t>namespace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E7C6CE-D13D-7865-AF6B-4D148B1FF757}"/>
                </a:ext>
              </a:extLst>
            </p:cNvPr>
            <p:cNvSpPr/>
            <p:nvPr/>
          </p:nvSpPr>
          <p:spPr>
            <a:xfrm>
              <a:off x="10240955" y="303442"/>
              <a:ext cx="720000" cy="72000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altLang="ko-KR" sz="1400" dirty="0">
                  <a:solidFill>
                    <a:schemeClr val="tx1"/>
                  </a:solidFill>
                </a:rPr>
                <a:t>s</a:t>
              </a:r>
              <a:r>
                <a:rPr lang="en-US" altLang="ko-KR" sz="1100" dirty="0">
                  <a:solidFill>
                    <a:schemeClr val="tx1"/>
                  </a:solidFill>
                </a:rPr>
                <a:t>ervice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15ED03-D56B-9778-D19E-E2B693A9DBD3}"/>
                </a:ext>
              </a:extLst>
            </p:cNvPr>
            <p:cNvSpPr/>
            <p:nvPr/>
          </p:nvSpPr>
          <p:spPr>
            <a:xfrm>
              <a:off x="9278304" y="1163327"/>
              <a:ext cx="720000" cy="720000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0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deployment</a:t>
              </a:r>
              <a:endParaRPr lang="ko-KR" altLang="en-US" sz="20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85C432D-122C-1DCA-A46F-E5EC026DEF44}"/>
                </a:ext>
              </a:extLst>
            </p:cNvPr>
            <p:cNvSpPr/>
            <p:nvPr/>
          </p:nvSpPr>
          <p:spPr>
            <a:xfrm>
              <a:off x="11203606" y="303442"/>
              <a:ext cx="720000" cy="720000"/>
            </a:xfrm>
            <a:prstGeom prst="rect">
              <a:avLst/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Ingress</a:t>
              </a:r>
              <a:endParaRPr lang="en-US" altLang="ko-KR" sz="14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85D7568-401C-00F6-FE2F-28FF43620266}"/>
                </a:ext>
              </a:extLst>
            </p:cNvPr>
            <p:cNvSpPr/>
            <p:nvPr/>
          </p:nvSpPr>
          <p:spPr>
            <a:xfrm>
              <a:off x="11203606" y="1194392"/>
              <a:ext cx="720000" cy="72000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/>
                <a:t>configMap</a:t>
              </a:r>
              <a:endParaRPr lang="en-US" altLang="ko-KR" sz="16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15D02DE-3CA4-C655-6BAA-96CCC65B02EA}"/>
                </a:ext>
              </a:extLst>
            </p:cNvPr>
            <p:cNvSpPr/>
            <p:nvPr/>
          </p:nvSpPr>
          <p:spPr>
            <a:xfrm>
              <a:off x="207389" y="1103191"/>
              <a:ext cx="1044000" cy="50188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설정파일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_</a:t>
              </a:r>
              <a:r>
                <a:rPr lang="en-US" altLang="ko-KR" sz="1000" dirty="0" err="1"/>
                <a:t>configMap</a:t>
              </a:r>
              <a:endParaRPr lang="en-US" altLang="ko-KR" sz="1000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22E269D-BD93-6913-E061-A9C6DE4AB557}"/>
                </a:ext>
              </a:extLst>
            </p:cNvPr>
            <p:cNvSpPr/>
            <p:nvPr/>
          </p:nvSpPr>
          <p:spPr>
            <a:xfrm>
              <a:off x="10240955" y="1188045"/>
              <a:ext cx="720000" cy="720000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pod</a:t>
              </a:r>
              <a:endParaRPr lang="en-US" altLang="ko-KR" sz="16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BDE3969-A5AC-8149-2C50-CE6F290D5EF5}"/>
                </a:ext>
              </a:extLst>
            </p:cNvPr>
            <p:cNvSpPr/>
            <p:nvPr/>
          </p:nvSpPr>
          <p:spPr>
            <a:xfrm>
              <a:off x="9278304" y="303442"/>
              <a:ext cx="720000" cy="720000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9D99DCB-E18D-3544-664F-1F661046513E}"/>
                </a:ext>
              </a:extLst>
            </p:cNvPr>
            <p:cNvSpPr/>
            <p:nvPr/>
          </p:nvSpPr>
          <p:spPr>
            <a:xfrm>
              <a:off x="6539973" y="308985"/>
              <a:ext cx="2497179" cy="2048308"/>
            </a:xfrm>
            <a:prstGeom prst="rect">
              <a:avLst/>
            </a:prstGeom>
            <a:solidFill>
              <a:schemeClr val="bg1">
                <a:lumMod val="95000"/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1600" dirty="0">
                  <a:solidFill>
                    <a:schemeClr val="tx1"/>
                  </a:solidFill>
                </a:rPr>
                <a:t>Kubernetes</a:t>
              </a:r>
              <a:r>
                <a:rPr lang="en-US" altLang="ko-KR" dirty="0">
                  <a:solidFill>
                    <a:schemeClr val="tx1"/>
                  </a:solidFill>
                </a:rPr>
                <a:t/>
              </a:r>
              <a:br>
                <a:rPr lang="en-US" altLang="ko-KR" dirty="0">
                  <a:solidFill>
                    <a:schemeClr val="tx1"/>
                  </a:solidFill>
                </a:rPr>
              </a:br>
              <a:r>
                <a:rPr lang="en-US" altLang="ko-KR" sz="1600" dirty="0" err="1">
                  <a:solidFill>
                    <a:schemeClr val="tx1"/>
                  </a:solidFill>
                </a:rPr>
                <a:t>DashBoard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ko-KR">
                  <a:solidFill>
                    <a:schemeClr val="tx1"/>
                  </a:solidFill>
                </a:rPr>
                <a:t>_</a:t>
              </a:r>
              <a:r>
                <a:rPr lang="en-US" altLang="ko-KR" sz="1600">
                  <a:solidFill>
                    <a:schemeClr val="tx1"/>
                  </a:solidFill>
                </a:rPr>
                <a:t>namespace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3CD3007-270D-CE81-57F0-3F22751E41BE}"/>
                </a:ext>
              </a:extLst>
            </p:cNvPr>
            <p:cNvSpPr/>
            <p:nvPr/>
          </p:nvSpPr>
          <p:spPr>
            <a:xfrm>
              <a:off x="6655876" y="1194392"/>
              <a:ext cx="1710285" cy="100701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en-US" altLang="ko-KR" sz="900" dirty="0">
                  <a:solidFill>
                    <a:schemeClr val="tx1"/>
                  </a:solidFill>
                </a:rPr>
                <a:t>KDB</a:t>
              </a:r>
              <a:br>
                <a:rPr lang="en-US" altLang="ko-KR" sz="900" dirty="0">
                  <a:solidFill>
                    <a:schemeClr val="tx1"/>
                  </a:solidFill>
                </a:rPr>
              </a:br>
              <a:r>
                <a:rPr lang="en-US" altLang="ko-KR" sz="900" dirty="0">
                  <a:solidFill>
                    <a:schemeClr val="tx1"/>
                  </a:solidFill>
                </a:rPr>
                <a:t>_service</a:t>
              </a:r>
            </a:p>
            <a:p>
              <a:pPr algn="ctr"/>
              <a:endParaRPr lang="ko-KR" altLang="en-US" dirty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FB5ADAA-C169-2576-7CC8-0E961E52527E}"/>
                </a:ext>
              </a:extLst>
            </p:cNvPr>
            <p:cNvSpPr/>
            <p:nvPr/>
          </p:nvSpPr>
          <p:spPr>
            <a:xfrm>
              <a:off x="6699666" y="1589317"/>
              <a:ext cx="1695739" cy="612092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r"/>
              <a:r>
                <a:rPr lang="en-US" altLang="ko-KR" sz="1200" dirty="0" err="1">
                  <a:solidFill>
                    <a:schemeClr val="tx1"/>
                  </a:solidFill>
                </a:rPr>
                <a:t>KDB_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deployment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B7A709-5E61-621B-7828-8B4A91438C2D}"/>
                </a:ext>
              </a:extLst>
            </p:cNvPr>
            <p:cNvSpPr/>
            <p:nvPr/>
          </p:nvSpPr>
          <p:spPr>
            <a:xfrm>
              <a:off x="7055598" y="1850574"/>
              <a:ext cx="924930" cy="310134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KDB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_pod</a:t>
              </a:r>
              <a:endParaRPr lang="en-US" altLang="ko-KR" sz="1600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15D02DE-3CA4-C655-6BAA-96CCC65B02EA}"/>
                </a:ext>
              </a:extLst>
            </p:cNvPr>
            <p:cNvSpPr/>
            <p:nvPr/>
          </p:nvSpPr>
          <p:spPr>
            <a:xfrm>
              <a:off x="3024267" y="415328"/>
              <a:ext cx="1044000" cy="50188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설정파일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_</a:t>
              </a:r>
              <a:r>
                <a:rPr lang="en-US" altLang="ko-KR" sz="1000" dirty="0" err="1"/>
                <a:t>configMap</a:t>
              </a:r>
              <a:endParaRPr lang="en-US" altLang="ko-KR" sz="1000" dirty="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15D02DE-3CA4-C655-6BAA-96CCC65B02EA}"/>
                </a:ext>
              </a:extLst>
            </p:cNvPr>
            <p:cNvSpPr/>
            <p:nvPr/>
          </p:nvSpPr>
          <p:spPr>
            <a:xfrm>
              <a:off x="6655876" y="415328"/>
              <a:ext cx="1044000" cy="50188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설정파일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_</a:t>
              </a:r>
              <a:r>
                <a:rPr lang="en-US" altLang="ko-KR" sz="1000" dirty="0" err="1"/>
                <a:t>configMap</a:t>
              </a:r>
              <a:endParaRPr lang="en-US" altLang="ko-KR" sz="1000" dirty="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5D02DE-3CA4-C655-6BAA-96CCC65B02EA}"/>
                </a:ext>
              </a:extLst>
            </p:cNvPr>
            <p:cNvSpPr/>
            <p:nvPr/>
          </p:nvSpPr>
          <p:spPr>
            <a:xfrm>
              <a:off x="238557" y="2931743"/>
              <a:ext cx="1044000" cy="501882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설정파일</a:t>
              </a:r>
              <a:endParaRPr lang="en-US" altLang="ko-KR" sz="1000" dirty="0"/>
            </a:p>
            <a:p>
              <a:pPr algn="ctr"/>
              <a:r>
                <a:rPr lang="en-US" altLang="ko-KR" sz="1000" dirty="0"/>
                <a:t>_</a:t>
              </a:r>
              <a:r>
                <a:rPr lang="en-US" altLang="ko-KR" sz="1000" dirty="0" err="1"/>
                <a:t>configMap</a:t>
              </a:r>
              <a:endParaRPr lang="en-US" altLang="ko-KR" sz="1000" dirty="0"/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5C2137B-EFFB-D511-DFE0-128A17DF2B30}"/>
                </a:ext>
              </a:extLst>
            </p:cNvPr>
            <p:cNvSpPr/>
            <p:nvPr/>
          </p:nvSpPr>
          <p:spPr>
            <a:xfrm>
              <a:off x="5818002" y="1838845"/>
              <a:ext cx="540000" cy="340787"/>
            </a:xfrm>
            <a:prstGeom prst="rect">
              <a:avLst/>
            </a:prstGeom>
            <a:solidFill>
              <a:srgbClr val="FFC000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ES</a:t>
              </a:r>
              <a:endParaRPr lang="en-US" altLang="ko-KR" sz="1200" dirty="0"/>
            </a:p>
            <a:p>
              <a:pPr algn="ctr"/>
              <a:r>
                <a:rPr lang="en-US" altLang="ko-KR" sz="900" dirty="0"/>
                <a:t>_pod</a:t>
              </a:r>
            </a:p>
          </p:txBody>
        </p:sp>
      </p:grp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E15D02DE-3CA4-C655-6BAA-96CCC65B02EA}"/>
              </a:ext>
            </a:extLst>
          </p:cNvPr>
          <p:cNvSpPr/>
          <p:nvPr/>
        </p:nvSpPr>
        <p:spPr>
          <a:xfrm>
            <a:off x="8056336" y="3417512"/>
            <a:ext cx="947347" cy="45541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설정파일</a:t>
            </a:r>
            <a:endParaRPr lang="en-US" altLang="ko-KR" sz="1000" dirty="0"/>
          </a:p>
          <a:p>
            <a:pPr algn="ctr"/>
            <a:r>
              <a:rPr lang="en-US" altLang="ko-KR" sz="1000" dirty="0"/>
              <a:t>_</a:t>
            </a:r>
            <a:r>
              <a:rPr lang="en-US" altLang="ko-KR" sz="1000" dirty="0" err="1"/>
              <a:t>configMap</a:t>
            </a:r>
            <a:endParaRPr lang="en-US" altLang="ko-KR" sz="1000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15D02DE-3CA4-C655-6BAA-96CCC65B02EA}"/>
              </a:ext>
            </a:extLst>
          </p:cNvPr>
          <p:cNvSpPr/>
          <p:nvPr/>
        </p:nvSpPr>
        <p:spPr>
          <a:xfrm>
            <a:off x="10285425" y="3467102"/>
            <a:ext cx="947348" cy="3672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설정파일</a:t>
            </a:r>
            <a:endParaRPr lang="en-US" altLang="ko-KR" sz="800" dirty="0"/>
          </a:p>
          <a:p>
            <a:pPr algn="ctr"/>
            <a:r>
              <a:rPr lang="en-US" altLang="ko-KR" sz="800" dirty="0"/>
              <a:t>_</a:t>
            </a:r>
            <a:r>
              <a:rPr lang="en-US" altLang="ko-KR" sz="800" dirty="0" err="1"/>
              <a:t>configMap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79573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64803" y="804861"/>
            <a:ext cx="2782930" cy="5495925"/>
            <a:chOff x="264803" y="804861"/>
            <a:chExt cx="2782930" cy="5495925"/>
          </a:xfrm>
        </p:grpSpPr>
        <p:sp>
          <p:nvSpPr>
            <p:cNvPr id="5" name="직사각형 4"/>
            <p:cNvSpPr/>
            <p:nvPr/>
          </p:nvSpPr>
          <p:spPr>
            <a:xfrm>
              <a:off x="264803" y="804861"/>
              <a:ext cx="2782930" cy="5495925"/>
            </a:xfrm>
            <a:prstGeom prst="rect">
              <a:avLst/>
            </a:prstGeom>
            <a:solidFill>
              <a:srgbClr val="CAF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394592" y="2238215"/>
              <a:ext cx="2474907" cy="2409985"/>
              <a:chOff x="394592" y="2238215"/>
              <a:chExt cx="2474907" cy="2409985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651266" y="2238215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위로 구부러진 리본 7"/>
              <p:cNvSpPr/>
              <p:nvPr/>
            </p:nvSpPr>
            <p:spPr>
              <a:xfrm>
                <a:off x="394592" y="3971027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거래 시연</a:t>
                </a: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70018" y="2563071"/>
                <a:ext cx="1188384" cy="1188384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/>
          <p:cNvGrpSpPr/>
          <p:nvPr/>
        </p:nvGrpSpPr>
        <p:grpSpPr>
          <a:xfrm>
            <a:off x="3201745" y="804860"/>
            <a:ext cx="2782930" cy="5495925"/>
            <a:chOff x="3201745" y="804860"/>
            <a:chExt cx="2782930" cy="5495925"/>
          </a:xfrm>
        </p:grpSpPr>
        <p:grpSp>
          <p:nvGrpSpPr>
            <p:cNvPr id="58" name="그룹 57"/>
            <p:cNvGrpSpPr/>
            <p:nvPr/>
          </p:nvGrpSpPr>
          <p:grpSpPr>
            <a:xfrm>
              <a:off x="3201745" y="804860"/>
              <a:ext cx="2782930" cy="5495925"/>
              <a:chOff x="3201745" y="804861"/>
              <a:chExt cx="2782930" cy="549592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201745" y="804861"/>
                <a:ext cx="2782930" cy="54959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" name="그룹 38"/>
              <p:cNvGrpSpPr/>
              <p:nvPr/>
            </p:nvGrpSpPr>
            <p:grpSpPr>
              <a:xfrm>
                <a:off x="3371935" y="2238215"/>
                <a:ext cx="2474907" cy="2409985"/>
                <a:chOff x="1881187" y="2360814"/>
                <a:chExt cx="2800350" cy="2800664"/>
              </a:xfrm>
            </p:grpSpPr>
            <p:sp>
              <p:nvSpPr>
                <p:cNvPr id="40" name="타원 39"/>
                <p:cNvSpPr/>
                <p:nvPr/>
              </p:nvSpPr>
              <p:spPr>
                <a:xfrm>
                  <a:off x="2171613" y="2360814"/>
                  <a:ext cx="2219498" cy="2200527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03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위로 구부러진 리본 40"/>
                <p:cNvSpPr/>
                <p:nvPr/>
              </p:nvSpPr>
              <p:spPr>
                <a:xfrm>
                  <a:off x="1881187" y="4374529"/>
                  <a:ext cx="2800350" cy="786949"/>
                </a:xfrm>
                <a:prstGeom prst="ellipseRibbon2">
                  <a:avLst>
                    <a:gd name="adj1" fmla="val 25000"/>
                    <a:gd name="adj2" fmla="val 100000"/>
                    <a:gd name="adj3" fmla="val 12500"/>
                  </a:avLst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>
                      <a:solidFill>
                        <a:schemeClr val="tx1"/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장애전파 방지</a:t>
                  </a:r>
                </a:p>
              </p:txBody>
            </p:sp>
          </p:grp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219" y="2503868"/>
              <a:ext cx="1390650" cy="1390650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9188879" y="804861"/>
            <a:ext cx="2782930" cy="5495925"/>
            <a:chOff x="9188879" y="804861"/>
            <a:chExt cx="2782930" cy="5495925"/>
          </a:xfrm>
        </p:grpSpPr>
        <p:sp>
          <p:nvSpPr>
            <p:cNvPr id="48" name="직사각형 47"/>
            <p:cNvSpPr/>
            <p:nvPr/>
          </p:nvSpPr>
          <p:spPr>
            <a:xfrm>
              <a:off x="9188879" y="804861"/>
              <a:ext cx="2782930" cy="54959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9304708" y="2238214"/>
              <a:ext cx="2513089" cy="2409986"/>
              <a:chOff x="9304708" y="2238214"/>
              <a:chExt cx="2513089" cy="2409986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9599564" y="2238215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위로 구부러진 리본 50"/>
              <p:cNvSpPr/>
              <p:nvPr/>
            </p:nvSpPr>
            <p:spPr>
              <a:xfrm>
                <a:off x="9342890" y="3971027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스케일 아웃</a:t>
                </a:r>
              </a:p>
            </p:txBody>
          </p:sp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6535" y="2601250"/>
                <a:ext cx="1247615" cy="1247615"/>
              </a:xfrm>
              <a:prstGeom prst="rect">
                <a:avLst/>
              </a:prstGeom>
            </p:spPr>
          </p:pic>
          <p:sp>
            <p:nvSpPr>
              <p:cNvPr id="65" name="타원 64"/>
              <p:cNvSpPr/>
              <p:nvPr/>
            </p:nvSpPr>
            <p:spPr>
              <a:xfrm>
                <a:off x="9561382" y="2238214"/>
                <a:ext cx="1961559" cy="189356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위로 구부러진 리본 65"/>
              <p:cNvSpPr/>
              <p:nvPr/>
            </p:nvSpPr>
            <p:spPr>
              <a:xfrm>
                <a:off x="9304708" y="3971026"/>
                <a:ext cx="2474907" cy="677173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스케일 아웃</a:t>
                </a:r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8353" y="2601249"/>
                <a:ext cx="1247615" cy="1247615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/>
          <p:cNvGrpSpPr/>
          <p:nvPr/>
        </p:nvGrpSpPr>
        <p:grpSpPr>
          <a:xfrm>
            <a:off x="6213755" y="804859"/>
            <a:ext cx="2782930" cy="5495925"/>
            <a:chOff x="6202987" y="804859"/>
            <a:chExt cx="2782930" cy="5495925"/>
          </a:xfrm>
        </p:grpSpPr>
        <p:sp>
          <p:nvSpPr>
            <p:cNvPr id="43" name="직사각형 42"/>
            <p:cNvSpPr/>
            <p:nvPr/>
          </p:nvSpPr>
          <p:spPr>
            <a:xfrm>
              <a:off x="6202987" y="804859"/>
              <a:ext cx="2782930" cy="5495925"/>
            </a:xfrm>
            <a:prstGeom prst="rect">
              <a:avLst/>
            </a:prstGeom>
            <a:solidFill>
              <a:srgbClr val="CF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6419588" y="2238214"/>
              <a:ext cx="2474907" cy="2409985"/>
              <a:chOff x="6395181" y="2238214"/>
              <a:chExt cx="2474907" cy="2409985"/>
            </a:xfrm>
          </p:grpSpPr>
          <p:grpSp>
            <p:nvGrpSpPr>
              <p:cNvPr id="71" name="그룹 70"/>
              <p:cNvGrpSpPr/>
              <p:nvPr/>
            </p:nvGrpSpPr>
            <p:grpSpPr>
              <a:xfrm>
                <a:off x="6395181" y="2238214"/>
                <a:ext cx="2474907" cy="2409985"/>
                <a:chOff x="6365547" y="2238215"/>
                <a:chExt cx="2474907" cy="2409985"/>
              </a:xfrm>
            </p:grpSpPr>
            <p:sp>
              <p:nvSpPr>
                <p:cNvPr id="72" name="타원 71"/>
                <p:cNvSpPr/>
                <p:nvPr/>
              </p:nvSpPr>
              <p:spPr>
                <a:xfrm>
                  <a:off x="6622221" y="2238215"/>
                  <a:ext cx="1961559" cy="1893564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603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위로 구부러진 리본 72"/>
                <p:cNvSpPr/>
                <p:nvPr/>
              </p:nvSpPr>
              <p:spPr>
                <a:xfrm>
                  <a:off x="6365547" y="3971027"/>
                  <a:ext cx="2474907" cy="677173"/>
                </a:xfrm>
                <a:prstGeom prst="ellipseRibbon2">
                  <a:avLst>
                    <a:gd name="adj1" fmla="val 25000"/>
                    <a:gd name="adj2" fmla="val 100000"/>
                    <a:gd name="adj3" fmla="val 12500"/>
                  </a:avLst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>
                      <a:solidFill>
                        <a:schemeClr val="tx1"/>
                      </a:solidFill>
                      <a:latin typeface="굴림체" panose="020B0609000101010101" pitchFamily="49" charset="-127"/>
                      <a:ea typeface="굴림체" panose="020B0609000101010101" pitchFamily="49" charset="-127"/>
                    </a:rPr>
                    <a:t>거래 연속성</a:t>
                  </a:r>
                </a:p>
              </p:txBody>
            </p:sp>
          </p:grpSp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456" y="2573485"/>
                <a:ext cx="1247613" cy="12476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26359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466725" y="941387"/>
            <a:ext cx="435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</a:t>
            </a:r>
            <a:r>
              <a:rPr lang="en-US" altLang="ko-KR"/>
              <a:t>-1. </a:t>
            </a:r>
            <a:r>
              <a:rPr lang="ko-KR" altLang="en-US"/>
              <a:t>거래 시연 </a:t>
            </a:r>
            <a:r>
              <a:rPr lang="en-US" altLang="ko-KR"/>
              <a:t>: 1Q </a:t>
            </a:r>
            <a:r>
              <a:rPr lang="ko-KR" altLang="en-US"/>
              <a:t>로그인</a:t>
            </a:r>
          </a:p>
        </p:txBody>
      </p:sp>
      <p:pic>
        <p:nvPicPr>
          <p:cNvPr id="4" name="KakaoTalk_20220629_최최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9587" y="1284505"/>
            <a:ext cx="8561201" cy="481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07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466724" y="941387"/>
            <a:ext cx="586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</a:t>
            </a:r>
            <a:r>
              <a:rPr lang="en-US" altLang="ko-KR"/>
              <a:t>-1. </a:t>
            </a:r>
            <a:r>
              <a:rPr lang="ko-KR" altLang="en-US"/>
              <a:t>거래 시연 </a:t>
            </a:r>
            <a:r>
              <a:rPr lang="en-US" altLang="ko-KR"/>
              <a:t>: ELASTIC(ELK)</a:t>
            </a:r>
            <a:r>
              <a:rPr lang="ko-KR" altLang="en-US"/>
              <a:t>로그 확인</a:t>
            </a:r>
          </a:p>
        </p:txBody>
      </p:sp>
      <p:pic>
        <p:nvPicPr>
          <p:cNvPr id="5" name="KakaoTalk_20220628_로그인로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3594" y="1594881"/>
            <a:ext cx="8192745" cy="46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50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5" y="941387"/>
            <a:ext cx="713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</a:t>
            </a:r>
            <a:r>
              <a:rPr lang="en-US" altLang="ko-KR" dirty="0"/>
              <a:t>-2. </a:t>
            </a:r>
            <a:r>
              <a:rPr lang="ko-KR" altLang="en-US" dirty="0"/>
              <a:t>거래 시연 </a:t>
            </a:r>
            <a:r>
              <a:rPr lang="en-US" altLang="ko-KR" dirty="0"/>
              <a:t>: </a:t>
            </a:r>
            <a:r>
              <a:rPr lang="ko-KR" altLang="en-US" dirty="0"/>
              <a:t>계좌 개설</a:t>
            </a:r>
            <a:r>
              <a:rPr lang="en-US" altLang="ko-KR" dirty="0"/>
              <a:t>(</a:t>
            </a:r>
            <a:r>
              <a:rPr lang="ko-KR" altLang="en-US" dirty="0"/>
              <a:t>사전신청</a:t>
            </a:r>
            <a:r>
              <a:rPr lang="en-US" altLang="ko-KR" dirty="0"/>
              <a:t>-&gt;</a:t>
            </a:r>
            <a:r>
              <a:rPr lang="ko-KR" altLang="en-US" dirty="0"/>
              <a:t>소득검증</a:t>
            </a:r>
            <a:r>
              <a:rPr lang="en-US" altLang="ko-KR" dirty="0"/>
              <a:t>-&gt;</a:t>
            </a:r>
            <a:r>
              <a:rPr lang="ko-KR" altLang="en-US" dirty="0"/>
              <a:t>계좌개설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69E01-55B6-2CCF-6CFE-24690BE0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8" y="1310719"/>
            <a:ext cx="6156861" cy="32177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29E7265-3D39-D919-B918-EB6C3944D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086" y="1771572"/>
            <a:ext cx="6499451" cy="37757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623429-5C52-F837-A9D4-FAC053C4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2221399"/>
            <a:ext cx="6410403" cy="409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965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148011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5" y="941387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가</a:t>
            </a:r>
            <a:r>
              <a:rPr lang="en-US" altLang="ko-KR"/>
              <a:t>-2. </a:t>
            </a:r>
            <a:r>
              <a:rPr lang="ko-KR" altLang="en-US"/>
              <a:t>거래 시연 </a:t>
            </a:r>
            <a:r>
              <a:rPr lang="en-US" altLang="ko-KR"/>
              <a:t>: </a:t>
            </a:r>
            <a:r>
              <a:rPr lang="ko-KR" altLang="en-US"/>
              <a:t>계좌 개설</a:t>
            </a:r>
          </a:p>
        </p:txBody>
      </p:sp>
      <p:pic>
        <p:nvPicPr>
          <p:cNvPr id="4" name="KakaoTalk_20220628_정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6173" y="862913"/>
            <a:ext cx="5330317" cy="567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76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5093494" y="693041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14" y="1284505"/>
            <a:ext cx="7177088" cy="51041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31" y="3496408"/>
            <a:ext cx="1444869" cy="14448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43004D-B8A5-560D-5821-FBCDC819A762}"/>
              </a:ext>
            </a:extLst>
          </p:cNvPr>
          <p:cNvSpPr txBox="1"/>
          <p:nvPr/>
        </p:nvSpPr>
        <p:spPr>
          <a:xfrm>
            <a:off x="466725" y="941387"/>
            <a:ext cx="372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장애전파 방지 </a:t>
            </a:r>
            <a:r>
              <a:rPr lang="en-US" altLang="ko-KR" dirty="0"/>
              <a:t>TEST </a:t>
            </a:r>
            <a:r>
              <a:rPr lang="ko-KR" altLang="en-US" dirty="0"/>
              <a:t>시나리오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8394BD-3CBA-0820-88F8-8DBCDE5EBE08}"/>
              </a:ext>
            </a:extLst>
          </p:cNvPr>
          <p:cNvSpPr txBox="1"/>
          <p:nvPr/>
        </p:nvSpPr>
        <p:spPr>
          <a:xfrm>
            <a:off x="7715250" y="4018787"/>
            <a:ext cx="174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 장애발생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657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3" name="직사각형 12"/>
          <p:cNvSpPr/>
          <p:nvPr/>
        </p:nvSpPr>
        <p:spPr>
          <a:xfrm>
            <a:off x="5093494" y="693041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6724" y="941387"/>
            <a:ext cx="683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</a:t>
            </a:r>
            <a:r>
              <a:rPr lang="en-US" altLang="ko-KR" dirty="0"/>
              <a:t>. </a:t>
            </a:r>
            <a:r>
              <a:rPr lang="ko-KR" altLang="en-US" dirty="0"/>
              <a:t>장애전파 방지 </a:t>
            </a:r>
            <a:r>
              <a:rPr lang="en-US" altLang="ko-KR" dirty="0"/>
              <a:t>TEST </a:t>
            </a:r>
            <a:r>
              <a:rPr lang="ko-KR" altLang="en-US" dirty="0"/>
              <a:t>시나리오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상품처리 특정 서비스 중단 시에도 </a:t>
            </a:r>
            <a:r>
              <a:rPr lang="en-US" altLang="ko-KR" dirty="0"/>
              <a:t>1Q </a:t>
            </a:r>
            <a:r>
              <a:rPr lang="ko-KR" altLang="en-US" dirty="0"/>
              <a:t>로그인 가능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kumimoji="1" lang="en-US" altLang="ko-KR" dirty="0"/>
              <a:t>SPOF (</a:t>
            </a:r>
            <a:r>
              <a:rPr kumimoji="1" lang="ko-KR" altLang="en-US" dirty="0"/>
              <a:t>단일 실패 지점</a:t>
            </a:r>
            <a:r>
              <a:rPr kumimoji="1" lang="en-US" altLang="ko-KR" dirty="0"/>
              <a:t>)</a:t>
            </a:r>
            <a:r>
              <a:rPr kumimoji="1" lang="ko-KR" altLang="en-US" dirty="0"/>
              <a:t> 회피</a:t>
            </a: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KakaoTalk_20220628_서버중단후로그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4532" y="1825375"/>
            <a:ext cx="8490573" cy="47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38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4" y="939799"/>
            <a:ext cx="989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</a:t>
            </a:r>
            <a:r>
              <a:rPr lang="en-US" altLang="ko-KR" dirty="0"/>
              <a:t>. </a:t>
            </a:r>
            <a:r>
              <a:rPr lang="ko-KR" altLang="en-US" dirty="0"/>
              <a:t>거래 연속성 </a:t>
            </a:r>
            <a:r>
              <a:rPr lang="en-US" altLang="ko-KR" dirty="0"/>
              <a:t>TEST </a:t>
            </a:r>
            <a:r>
              <a:rPr lang="ko-KR" altLang="en-US" dirty="0"/>
              <a:t>시나리오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계좌개설 서비스 중단</a:t>
            </a:r>
            <a:r>
              <a:rPr lang="en-US" altLang="ko-KR" dirty="0"/>
              <a:t> </a:t>
            </a:r>
            <a:r>
              <a:rPr lang="ko-KR" altLang="en-US" dirty="0"/>
              <a:t>후 복구처리 되면 </a:t>
            </a:r>
            <a:r>
              <a:rPr lang="en-US" altLang="ko-KR" dirty="0" err="1"/>
              <a:t>kafka</a:t>
            </a:r>
            <a:r>
              <a:rPr lang="en-US" altLang="ko-KR" dirty="0"/>
              <a:t> data </a:t>
            </a:r>
            <a:r>
              <a:rPr lang="ko-KR" altLang="en-US" dirty="0"/>
              <a:t>전달로 후속 </a:t>
            </a:r>
            <a:r>
              <a:rPr lang="en-US" altLang="ko-KR" dirty="0"/>
              <a:t>“</a:t>
            </a:r>
            <a:r>
              <a:rPr lang="ko-KR" altLang="en-US" dirty="0"/>
              <a:t>자동</a:t>
            </a:r>
            <a:r>
              <a:rPr lang="en-US" altLang="ko-KR" dirty="0"/>
              <a:t>”</a:t>
            </a:r>
            <a:r>
              <a:rPr lang="ko-KR" altLang="en-US" dirty="0"/>
              <a:t> 처리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Google Shape;1858;p65"/>
          <p:cNvSpPr/>
          <p:nvPr/>
        </p:nvSpPr>
        <p:spPr>
          <a:xfrm>
            <a:off x="1565932" y="1948544"/>
            <a:ext cx="7840254" cy="36576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 Queue (i.e. Apache Kafka)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859;p65"/>
          <p:cNvSpPr/>
          <p:nvPr/>
        </p:nvSpPr>
        <p:spPr>
          <a:xfrm>
            <a:off x="1644434" y="3743294"/>
            <a:ext cx="1751497" cy="922408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A1B"/>
              </a:buClr>
              <a:buSzPts val="1400"/>
              <a:buFont typeface="Arial"/>
              <a:buNone/>
            </a:pPr>
            <a:r>
              <a:rPr lang="ko-KR" altLang="en-US" sz="1400" b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사전접수</a:t>
            </a:r>
            <a:endParaRPr sz="1400" b="1" i="0" u="none" strike="noStrike" cap="none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60;p65"/>
          <p:cNvSpPr/>
          <p:nvPr/>
        </p:nvSpPr>
        <p:spPr>
          <a:xfrm>
            <a:off x="4055136" y="3743292"/>
            <a:ext cx="1841155" cy="922408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A1B"/>
              </a:buClr>
              <a:buSzPts val="1400"/>
              <a:buFont typeface="Arial"/>
              <a:buNone/>
            </a:pPr>
            <a:r>
              <a:rPr lang="ko-KR" altLang="en-US" sz="1400" b="1" i="0" u="none" strike="noStrike" cap="none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소득검증</a:t>
            </a:r>
            <a:endParaRPr sz="1400" b="1" i="0" u="none" strike="noStrike" cap="none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861;p65"/>
          <p:cNvSpPr/>
          <p:nvPr/>
        </p:nvSpPr>
        <p:spPr>
          <a:xfrm>
            <a:off x="7144267" y="3743292"/>
            <a:ext cx="1776795" cy="922408"/>
          </a:xfrm>
          <a:prstGeom prst="hexagon">
            <a:avLst>
              <a:gd name="adj" fmla="val 25000"/>
              <a:gd name="vf" fmla="val 115470"/>
            </a:avLst>
          </a:prstGeom>
          <a:noFill/>
          <a:ln w="762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A1B"/>
              </a:buClr>
              <a:buSzPts val="1400"/>
              <a:buFont typeface="Arial"/>
              <a:buNone/>
            </a:pPr>
            <a:r>
              <a:rPr lang="ko-KR" altLang="en-US" sz="1400" b="1" i="0" strike="noStrike" cap="none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계좌개설</a:t>
            </a:r>
            <a:endParaRPr sz="1400" b="1" i="0" strike="noStrike" cap="none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" name="Google Shape;1862;p65"/>
          <p:cNvCxnSpPr/>
          <p:nvPr/>
        </p:nvCxnSpPr>
        <p:spPr>
          <a:xfrm rot="10800000">
            <a:off x="2520182" y="2329682"/>
            <a:ext cx="0" cy="938273"/>
          </a:xfrm>
          <a:prstGeom prst="straightConnector1">
            <a:avLst/>
          </a:prstGeom>
          <a:noFill/>
          <a:ln w="9525" cap="flat" cmpd="sng">
            <a:solidFill>
              <a:srgbClr val="A7B9B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1863;p65"/>
          <p:cNvCxnSpPr/>
          <p:nvPr/>
        </p:nvCxnSpPr>
        <p:spPr>
          <a:xfrm>
            <a:off x="4300857" y="2327998"/>
            <a:ext cx="0" cy="939957"/>
          </a:xfrm>
          <a:prstGeom prst="straightConnector1">
            <a:avLst/>
          </a:prstGeom>
          <a:noFill/>
          <a:ln w="9525" cap="flat" cmpd="sng">
            <a:solidFill>
              <a:srgbClr val="144D7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" name="Google Shape;1864;p65"/>
          <p:cNvSpPr/>
          <p:nvPr/>
        </p:nvSpPr>
        <p:spPr>
          <a:xfrm>
            <a:off x="1941260" y="3322416"/>
            <a:ext cx="1157844" cy="636900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0" rIns="0" bIns="46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lang="ko-KR" altLang="en-US" sz="1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사전접수 </a:t>
            </a:r>
            <a:r>
              <a:rPr lang="en-US" sz="105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발생함</a:t>
            </a:r>
            <a:endParaRPr sz="105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865;p65"/>
          <p:cNvSpPr/>
          <p:nvPr/>
        </p:nvSpPr>
        <p:spPr>
          <a:xfrm>
            <a:off x="5068605" y="3322416"/>
            <a:ext cx="1157844" cy="636900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0" rIns="0" bIns="46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lang="ko-KR" altLang="en-US" sz="105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소득검증</a:t>
            </a:r>
            <a:r>
              <a:rPr lang="en-US" sz="105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</a:t>
            </a:r>
            <a:endParaRPr/>
          </a:p>
        </p:txBody>
      </p:sp>
      <p:sp>
        <p:nvSpPr>
          <p:cNvPr id="20" name="Google Shape;1866;p65"/>
          <p:cNvSpPr/>
          <p:nvPr/>
        </p:nvSpPr>
        <p:spPr>
          <a:xfrm>
            <a:off x="3721935" y="3322416"/>
            <a:ext cx="1157844" cy="636900"/>
          </a:xfrm>
          <a:prstGeom prst="foldedCorner">
            <a:avLst>
              <a:gd name="adj" fmla="val 16667"/>
            </a:avLst>
          </a:prstGeom>
          <a:solidFill>
            <a:srgbClr val="FFCCFF"/>
          </a:solidFill>
          <a:ln w="9525" cap="flat" cmpd="sng">
            <a:solidFill>
              <a:srgbClr val="FF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0" rIns="0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소득검증</a:t>
            </a: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Google Shape;1867;p65"/>
          <p:cNvCxnSpPr/>
          <p:nvPr/>
        </p:nvCxnSpPr>
        <p:spPr>
          <a:xfrm rot="10800000">
            <a:off x="5644959" y="2327998"/>
            <a:ext cx="5137" cy="939957"/>
          </a:xfrm>
          <a:prstGeom prst="straightConnector1">
            <a:avLst/>
          </a:prstGeom>
          <a:noFill/>
          <a:ln w="9525" cap="flat" cmpd="sng">
            <a:solidFill>
              <a:srgbClr val="A7B9B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" name="Google Shape;1868;p65"/>
          <p:cNvSpPr/>
          <p:nvPr/>
        </p:nvSpPr>
        <p:spPr>
          <a:xfrm>
            <a:off x="6789159" y="3322416"/>
            <a:ext cx="1157844" cy="636900"/>
          </a:xfrm>
          <a:prstGeom prst="foldedCorner">
            <a:avLst>
              <a:gd name="adj" fmla="val 16667"/>
            </a:avLst>
          </a:prstGeom>
          <a:solidFill>
            <a:srgbClr val="FFCCFF"/>
          </a:solidFill>
          <a:ln w="9525" cap="flat" cmpd="sng">
            <a:solidFill>
              <a:srgbClr val="FF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0" rIns="0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rPr lang="ko-KR" altLang="en-US" sz="1050"/>
              <a:t>계좌개설함</a:t>
            </a:r>
            <a:endParaRPr sz="1050"/>
          </a:p>
        </p:txBody>
      </p:sp>
      <p:cxnSp>
        <p:nvCxnSpPr>
          <p:cNvPr id="23" name="Google Shape;1869;p65"/>
          <p:cNvCxnSpPr/>
          <p:nvPr/>
        </p:nvCxnSpPr>
        <p:spPr>
          <a:xfrm>
            <a:off x="7360296" y="2327998"/>
            <a:ext cx="15571" cy="939957"/>
          </a:xfrm>
          <a:prstGeom prst="straightConnector1">
            <a:avLst/>
          </a:prstGeom>
          <a:noFill/>
          <a:ln w="9525" cap="flat" cmpd="sng">
            <a:solidFill>
              <a:srgbClr val="144D7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" name="Google Shape;1870;p65"/>
          <p:cNvSpPr/>
          <p:nvPr/>
        </p:nvSpPr>
        <p:spPr>
          <a:xfrm>
            <a:off x="8133554" y="3322416"/>
            <a:ext cx="1157844" cy="636900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4000" rIns="0" bIns="468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Malgun Gothic"/>
              <a:buNone/>
            </a:pPr>
            <a:r>
              <a:rPr lang="ko-KR" altLang="en-US" sz="105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계좌개설됨</a:t>
            </a:r>
            <a:endParaRPr sz="105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" name="Google Shape;1871;p65"/>
          <p:cNvCxnSpPr/>
          <p:nvPr/>
        </p:nvCxnSpPr>
        <p:spPr>
          <a:xfrm rot="10800000">
            <a:off x="8709908" y="2327998"/>
            <a:ext cx="5137" cy="939957"/>
          </a:xfrm>
          <a:prstGeom prst="straightConnector1">
            <a:avLst/>
          </a:prstGeom>
          <a:noFill/>
          <a:ln w="9525" cap="flat" cmpd="sng">
            <a:solidFill>
              <a:srgbClr val="A7B9B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" name="Google Shape;1872;p65"/>
          <p:cNvSpPr/>
          <p:nvPr/>
        </p:nvSpPr>
        <p:spPr>
          <a:xfrm>
            <a:off x="2207306" y="2604656"/>
            <a:ext cx="625753" cy="197692"/>
          </a:xfrm>
          <a:prstGeom prst="roundRect">
            <a:avLst>
              <a:gd name="adj" fmla="val 16667"/>
            </a:avLst>
          </a:prstGeom>
          <a:solidFill>
            <a:srgbClr val="A7B9BE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873;p65"/>
          <p:cNvSpPr/>
          <p:nvPr/>
        </p:nvSpPr>
        <p:spPr>
          <a:xfrm>
            <a:off x="5334651" y="2604656"/>
            <a:ext cx="625753" cy="197692"/>
          </a:xfrm>
          <a:prstGeom prst="roundRect">
            <a:avLst>
              <a:gd name="adj" fmla="val 16667"/>
            </a:avLst>
          </a:prstGeom>
          <a:solidFill>
            <a:srgbClr val="A7B9BE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874;p65"/>
          <p:cNvSpPr/>
          <p:nvPr/>
        </p:nvSpPr>
        <p:spPr>
          <a:xfrm>
            <a:off x="8399600" y="2604656"/>
            <a:ext cx="625753" cy="197692"/>
          </a:xfrm>
          <a:prstGeom prst="roundRect">
            <a:avLst>
              <a:gd name="adj" fmla="val 16667"/>
            </a:avLst>
          </a:prstGeom>
          <a:solidFill>
            <a:srgbClr val="A7B9BE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75;p65"/>
          <p:cNvSpPr/>
          <p:nvPr/>
        </p:nvSpPr>
        <p:spPr>
          <a:xfrm>
            <a:off x="3993624" y="2816633"/>
            <a:ext cx="614466" cy="197692"/>
          </a:xfrm>
          <a:prstGeom prst="roundRect">
            <a:avLst>
              <a:gd name="adj" fmla="val 16667"/>
            </a:avLst>
          </a:prstGeom>
          <a:solidFill>
            <a:srgbClr val="658289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76;p65"/>
          <p:cNvSpPr/>
          <p:nvPr/>
        </p:nvSpPr>
        <p:spPr>
          <a:xfrm>
            <a:off x="7060848" y="2816633"/>
            <a:ext cx="614466" cy="197692"/>
          </a:xfrm>
          <a:prstGeom prst="roundRect">
            <a:avLst>
              <a:gd name="adj" fmla="val 16667"/>
            </a:avLst>
          </a:prstGeom>
          <a:solidFill>
            <a:srgbClr val="658289"/>
          </a:solidFill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47C1CB-91AA-6F45-8F74-6B7350276313}"/>
              </a:ext>
            </a:extLst>
          </p:cNvPr>
          <p:cNvSpPr txBox="1"/>
          <p:nvPr/>
        </p:nvSpPr>
        <p:spPr>
          <a:xfrm>
            <a:off x="1946644" y="4801578"/>
            <a:ext cx="1048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1050" u="sng" dirty="0"/>
              <a:t>Multi-threaded</a:t>
            </a:r>
            <a:endParaRPr kumimoji="1" lang="ko-US" altLang="en-US" sz="1050" u="sng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76" y="4073192"/>
            <a:ext cx="1797678" cy="17976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48394BD-3CBA-0820-88F8-8DBCDE5EBE08}"/>
              </a:ext>
            </a:extLst>
          </p:cNvPr>
          <p:cNvSpPr txBox="1"/>
          <p:nvPr/>
        </p:nvSpPr>
        <p:spPr>
          <a:xfrm>
            <a:off x="6580675" y="4801578"/>
            <a:ext cx="1745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>
                <a:solidFill>
                  <a:srgbClr val="FF0000"/>
                </a:solidFill>
              </a:rPr>
              <a:t> 장애발생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65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06" y="941387"/>
            <a:ext cx="10260623" cy="532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86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8924" y="890587"/>
            <a:ext cx="5924550" cy="5495925"/>
            <a:chOff x="288924" y="890587"/>
            <a:chExt cx="5924550" cy="5495925"/>
          </a:xfrm>
        </p:grpSpPr>
        <p:sp>
          <p:nvSpPr>
            <p:cNvPr id="5" name="직사각형 4"/>
            <p:cNvSpPr/>
            <p:nvPr/>
          </p:nvSpPr>
          <p:spPr>
            <a:xfrm>
              <a:off x="288924" y="890587"/>
              <a:ext cx="5924550" cy="5495925"/>
            </a:xfrm>
            <a:prstGeom prst="rect">
              <a:avLst/>
            </a:prstGeom>
            <a:solidFill>
              <a:srgbClr val="01888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881187" y="2360814"/>
              <a:ext cx="2800350" cy="2800664"/>
              <a:chOff x="1881187" y="2360814"/>
              <a:chExt cx="2800350" cy="2800664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2171613" y="2360814"/>
                <a:ext cx="2219498" cy="22005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14599" y="2718124"/>
                <a:ext cx="1466851" cy="1500379"/>
              </a:xfrm>
              <a:prstGeom prst="rect">
                <a:avLst/>
              </a:prstGeom>
            </p:spPr>
          </p:pic>
          <p:sp>
            <p:nvSpPr>
              <p:cNvPr id="8" name="위로 구부러진 리본 7"/>
              <p:cNvSpPr/>
              <p:nvPr/>
            </p:nvSpPr>
            <p:spPr>
              <a:xfrm>
                <a:off x="1881187" y="4374529"/>
                <a:ext cx="2800350" cy="786949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1Q</a:t>
                </a:r>
                <a:r>
                  <a:rPr lang="en-US" altLang="ko-KR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 </a:t>
                </a:r>
                <a:r>
                  <a: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로그인</a:t>
                </a:r>
              </a:p>
            </p:txBody>
          </p:sp>
        </p:grpSp>
      </p:grpSp>
      <p:grpSp>
        <p:nvGrpSpPr>
          <p:cNvPr id="6" name="그룹 5"/>
          <p:cNvGrpSpPr/>
          <p:nvPr/>
        </p:nvGrpSpPr>
        <p:grpSpPr>
          <a:xfrm>
            <a:off x="6213474" y="890587"/>
            <a:ext cx="5619751" cy="5495925"/>
            <a:chOff x="6213474" y="890587"/>
            <a:chExt cx="5619751" cy="5495925"/>
          </a:xfrm>
        </p:grpSpPr>
        <p:sp>
          <p:nvSpPr>
            <p:cNvPr id="18" name="직사각형 17"/>
            <p:cNvSpPr/>
            <p:nvPr/>
          </p:nvSpPr>
          <p:spPr>
            <a:xfrm>
              <a:off x="6213474" y="890587"/>
              <a:ext cx="5619751" cy="5495925"/>
            </a:xfrm>
            <a:prstGeom prst="rect">
              <a:avLst/>
            </a:prstGeom>
            <a:solidFill>
              <a:srgbClr val="D4F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608886" y="2356049"/>
              <a:ext cx="2800350" cy="2805428"/>
              <a:chOff x="7608886" y="2356049"/>
              <a:chExt cx="2800350" cy="280542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7913600" y="2356049"/>
                <a:ext cx="2219498" cy="22005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8978" y="2805447"/>
                <a:ext cx="1413056" cy="1413056"/>
              </a:xfrm>
              <a:prstGeom prst="rect">
                <a:avLst/>
              </a:prstGeom>
            </p:spPr>
          </p:pic>
          <p:sp>
            <p:nvSpPr>
              <p:cNvPr id="24" name="위로 구부러진 리본 23"/>
              <p:cNvSpPr/>
              <p:nvPr/>
            </p:nvSpPr>
            <p:spPr>
              <a:xfrm>
                <a:off x="7608886" y="4374528"/>
                <a:ext cx="2800350" cy="786949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계좌개설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4025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93" y="810181"/>
            <a:ext cx="10280699" cy="5509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C7AB9A-C3B1-3BA2-FE78-1FA1A373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93" y="1297334"/>
            <a:ext cx="1797678" cy="1797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8394BD-3CBA-0820-88F8-8DBCDE5EBE08}"/>
              </a:ext>
            </a:extLst>
          </p:cNvPr>
          <p:cNvSpPr txBox="1"/>
          <p:nvPr/>
        </p:nvSpPr>
        <p:spPr>
          <a:xfrm>
            <a:off x="1583059" y="1996118"/>
            <a:ext cx="2289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계좌개설 </a:t>
            </a:r>
            <a:r>
              <a:rPr lang="ko-KR" altLang="en-US" sz="2000" b="1" dirty="0" err="1">
                <a:solidFill>
                  <a:srgbClr val="FF0000"/>
                </a:solidFill>
              </a:rPr>
              <a:t>장애중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7741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915150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66" y="810181"/>
            <a:ext cx="10425557" cy="55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5312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1" name="직사각형 30"/>
          <p:cNvSpPr/>
          <p:nvPr/>
        </p:nvSpPr>
        <p:spPr>
          <a:xfrm>
            <a:off x="8848726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sp>
        <p:nvSpPr>
          <p:cNvPr id="14" name="TextBox 13"/>
          <p:cNvSpPr txBox="1"/>
          <p:nvPr/>
        </p:nvSpPr>
        <p:spPr>
          <a:xfrm>
            <a:off x="466724" y="941387"/>
            <a:ext cx="989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</a:t>
            </a:r>
            <a:r>
              <a:rPr lang="en-US" altLang="ko-KR" dirty="0"/>
              <a:t>. </a:t>
            </a:r>
            <a:r>
              <a:rPr lang="ko-KR" altLang="en-US" dirty="0"/>
              <a:t>오토 스케일 아웃 </a:t>
            </a:r>
            <a:r>
              <a:rPr lang="en-US" altLang="ko-KR" dirty="0"/>
              <a:t>TEST </a:t>
            </a:r>
            <a:r>
              <a:rPr lang="ko-KR" altLang="en-US" dirty="0"/>
              <a:t>시나리오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트래픽 증가 예상되는 로그인 서비스나 사전접수 서비스에 </a:t>
            </a:r>
            <a:r>
              <a:rPr lang="en-US" altLang="ko-KR" dirty="0"/>
              <a:t>POD</a:t>
            </a:r>
            <a:r>
              <a:rPr lang="ko-KR" altLang="en-US" dirty="0"/>
              <a:t>처리 수 증가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068B8F-FD1D-3778-4676-0F15E44C1E49}"/>
              </a:ext>
            </a:extLst>
          </p:cNvPr>
          <p:cNvGrpSpPr/>
          <p:nvPr/>
        </p:nvGrpSpPr>
        <p:grpSpPr>
          <a:xfrm>
            <a:off x="1472276" y="2230881"/>
            <a:ext cx="1900098" cy="3503215"/>
            <a:chOff x="1472276" y="1798627"/>
            <a:chExt cx="1900098" cy="350321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21E5684-AFBC-9556-6949-5267DF1E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726" y="1798627"/>
              <a:ext cx="737513" cy="57660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4E8EB7-0DD8-A4B8-7DE5-2AFD410993C7}"/>
                </a:ext>
              </a:extLst>
            </p:cNvPr>
            <p:cNvSpPr/>
            <p:nvPr/>
          </p:nvSpPr>
          <p:spPr>
            <a:xfrm>
              <a:off x="1472276" y="2078536"/>
              <a:ext cx="1900098" cy="32233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786419E-5E94-68E0-9F06-B61B00DDD460}"/>
              </a:ext>
            </a:extLst>
          </p:cNvPr>
          <p:cNvGrpSpPr/>
          <p:nvPr/>
        </p:nvGrpSpPr>
        <p:grpSpPr>
          <a:xfrm>
            <a:off x="4664279" y="2221956"/>
            <a:ext cx="1900098" cy="3503215"/>
            <a:chOff x="1472276" y="1798627"/>
            <a:chExt cx="1900098" cy="350321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797276E-AF19-3FFC-8F3D-5FEBF3A60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726" y="1798627"/>
              <a:ext cx="737513" cy="576601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D4B4592-12F5-2D7D-2876-A2033FD52985}"/>
                </a:ext>
              </a:extLst>
            </p:cNvPr>
            <p:cNvSpPr/>
            <p:nvPr/>
          </p:nvSpPr>
          <p:spPr>
            <a:xfrm>
              <a:off x="1472276" y="2078536"/>
              <a:ext cx="1900098" cy="32233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E80766-7A8C-346C-595A-3563B08CB8AB}"/>
              </a:ext>
            </a:extLst>
          </p:cNvPr>
          <p:cNvGrpSpPr/>
          <p:nvPr/>
        </p:nvGrpSpPr>
        <p:grpSpPr>
          <a:xfrm>
            <a:off x="8068818" y="2219486"/>
            <a:ext cx="1900098" cy="3503215"/>
            <a:chOff x="1472276" y="1798627"/>
            <a:chExt cx="1900098" cy="350321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2A5B5F9-DB3F-AE0B-94E5-9D08C20CF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3726" y="1798627"/>
              <a:ext cx="737513" cy="57660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1716D6F-315E-4E43-7392-5BA4138067BF}"/>
                </a:ext>
              </a:extLst>
            </p:cNvPr>
            <p:cNvSpPr/>
            <p:nvPr/>
          </p:nvSpPr>
          <p:spPr>
            <a:xfrm>
              <a:off x="1472276" y="2078536"/>
              <a:ext cx="1900098" cy="32233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모서리가 둥근 직사각형 14">
            <a:extLst>
              <a:ext uri="{FF2B5EF4-FFF2-40B4-BE49-F238E27FC236}">
                <a16:creationId xmlns:a16="http://schemas.microsoft.com/office/drawing/2014/main" id="{4D373AE4-5B36-5C0C-6AA7-37CE756549AB}"/>
              </a:ext>
            </a:extLst>
          </p:cNvPr>
          <p:cNvSpPr/>
          <p:nvPr/>
        </p:nvSpPr>
        <p:spPr>
          <a:xfrm>
            <a:off x="4699447" y="2172871"/>
            <a:ext cx="860536" cy="26873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web1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14">
            <a:extLst>
              <a:ext uri="{FF2B5EF4-FFF2-40B4-BE49-F238E27FC236}">
                <a16:creationId xmlns:a16="http://schemas.microsoft.com/office/drawing/2014/main" id="{1A861F05-BF84-A7AF-2A49-218ED81E9FD1}"/>
              </a:ext>
            </a:extLst>
          </p:cNvPr>
          <p:cNvSpPr/>
          <p:nvPr/>
        </p:nvSpPr>
        <p:spPr>
          <a:xfrm>
            <a:off x="5874205" y="2206317"/>
            <a:ext cx="754550" cy="2038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Web2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14">
            <a:extLst>
              <a:ext uri="{FF2B5EF4-FFF2-40B4-BE49-F238E27FC236}">
                <a16:creationId xmlns:a16="http://schemas.microsoft.com/office/drawing/2014/main" id="{ABC17D1B-7157-25E9-653A-439CEF0FF652}"/>
              </a:ext>
            </a:extLst>
          </p:cNvPr>
          <p:cNvSpPr/>
          <p:nvPr/>
        </p:nvSpPr>
        <p:spPr>
          <a:xfrm>
            <a:off x="7898279" y="2239386"/>
            <a:ext cx="754550" cy="20382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Web3</a:t>
            </a:r>
            <a:endParaRPr lang="en-US" altLang="ko-KR" sz="11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D652A205-5C6B-3989-AF86-6AB74F3456D9}"/>
              </a:ext>
            </a:extLst>
          </p:cNvPr>
          <p:cNvSpPr txBox="1">
            <a:spLocks/>
          </p:cNvSpPr>
          <p:nvPr/>
        </p:nvSpPr>
        <p:spPr>
          <a:xfrm>
            <a:off x="1725081" y="4346531"/>
            <a:ext cx="1394487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control plane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C443CBD7-D975-0ACB-08B7-AA255945FB9B}"/>
              </a:ext>
            </a:extLst>
          </p:cNvPr>
          <p:cNvSpPr txBox="1">
            <a:spLocks/>
          </p:cNvSpPr>
          <p:nvPr/>
        </p:nvSpPr>
        <p:spPr>
          <a:xfrm>
            <a:off x="1665317" y="5049987"/>
            <a:ext cx="143433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Arial Black" panose="020B0A04020102020204" pitchFamily="34" charset="0"/>
              </a:rPr>
              <a:t>Linux </a:t>
            </a:r>
            <a:r>
              <a:rPr lang="ko-KR" altLang="en-US" sz="2400" dirty="0">
                <a:latin typeface="Arial Black" panose="020B0A04020102020204" pitchFamily="34" charset="0"/>
              </a:rPr>
              <a:t>운영체제</a:t>
            </a:r>
            <a:endParaRPr lang="en-US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E02058FB-62CC-FE4E-3C51-57EFBF84FD2D}"/>
              </a:ext>
            </a:extLst>
          </p:cNvPr>
          <p:cNvSpPr txBox="1">
            <a:spLocks/>
          </p:cNvSpPr>
          <p:nvPr/>
        </p:nvSpPr>
        <p:spPr>
          <a:xfrm>
            <a:off x="4905818" y="4338559"/>
            <a:ext cx="1394487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Worker</a:t>
            </a:r>
            <a:r>
              <a:rPr lang="ko-KR" altLang="en-US" sz="2400" dirty="0"/>
              <a:t> </a:t>
            </a:r>
            <a:r>
              <a:rPr lang="en-US" altLang="ko-KR" sz="2400" dirty="0"/>
              <a:t>node1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BC63D27-ADFC-5D92-CF30-6963ABFFAD2D}"/>
              </a:ext>
            </a:extLst>
          </p:cNvPr>
          <p:cNvSpPr txBox="1">
            <a:spLocks/>
          </p:cNvSpPr>
          <p:nvPr/>
        </p:nvSpPr>
        <p:spPr>
          <a:xfrm>
            <a:off x="8353610" y="4342558"/>
            <a:ext cx="1394487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Worker node2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9423EEBE-A6BD-0F85-3123-05AFB9D45CB2}"/>
              </a:ext>
            </a:extLst>
          </p:cNvPr>
          <p:cNvSpPr txBox="1">
            <a:spLocks/>
          </p:cNvSpPr>
          <p:nvPr/>
        </p:nvSpPr>
        <p:spPr>
          <a:xfrm>
            <a:off x="1446016" y="5473543"/>
            <a:ext cx="1394487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rgbClr val="FF0000"/>
                </a:solidFill>
              </a:rPr>
              <a:t>Master node</a:t>
            </a: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B9EB489-FA86-ED2D-A634-3058AB33E257}"/>
              </a:ext>
            </a:extLst>
          </p:cNvPr>
          <p:cNvSpPr txBox="1">
            <a:spLocks/>
          </p:cNvSpPr>
          <p:nvPr/>
        </p:nvSpPr>
        <p:spPr>
          <a:xfrm>
            <a:off x="4600534" y="5415747"/>
            <a:ext cx="1603664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 node1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C8347648-5654-13C0-8313-2556A80E723D}"/>
              </a:ext>
            </a:extLst>
          </p:cNvPr>
          <p:cNvSpPr txBox="1">
            <a:spLocks/>
          </p:cNvSpPr>
          <p:nvPr/>
        </p:nvSpPr>
        <p:spPr>
          <a:xfrm>
            <a:off x="8177192" y="5415747"/>
            <a:ext cx="1603664" cy="260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node2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38425" y="6329014"/>
            <a:ext cx="8705850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638425" y="5734096"/>
            <a:ext cx="0" cy="59491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603061" y="5753451"/>
            <a:ext cx="11267" cy="57556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220200" y="5734096"/>
            <a:ext cx="0" cy="59491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0113" y="5415747"/>
            <a:ext cx="1076382" cy="1076382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4045282" y="1644404"/>
            <a:ext cx="1337063" cy="630746"/>
            <a:chOff x="4045282" y="1644404"/>
            <a:chExt cx="1337063" cy="630746"/>
          </a:xfrm>
        </p:grpSpPr>
        <p:sp>
          <p:nvSpPr>
            <p:cNvPr id="56" name="모서리가 둥근 직사각형 14">
              <a:extLst>
                <a:ext uri="{FF2B5EF4-FFF2-40B4-BE49-F238E27FC236}">
                  <a16:creationId xmlns:a16="http://schemas.microsoft.com/office/drawing/2014/main" id="{4D373AE4-5B36-5C0C-6AA7-37CE756549AB}"/>
                </a:ext>
              </a:extLst>
            </p:cNvPr>
            <p:cNvSpPr/>
            <p:nvPr/>
          </p:nvSpPr>
          <p:spPr>
            <a:xfrm>
              <a:off x="4521809" y="2006420"/>
              <a:ext cx="860536" cy="26873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web1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모서리가 둥근 직사각형 14">
              <a:extLst>
                <a:ext uri="{FF2B5EF4-FFF2-40B4-BE49-F238E27FC236}">
                  <a16:creationId xmlns:a16="http://schemas.microsoft.com/office/drawing/2014/main" id="{4D373AE4-5B36-5C0C-6AA7-37CE756549AB}"/>
                </a:ext>
              </a:extLst>
            </p:cNvPr>
            <p:cNvSpPr/>
            <p:nvPr/>
          </p:nvSpPr>
          <p:spPr>
            <a:xfrm>
              <a:off x="4277781" y="1825412"/>
              <a:ext cx="860536" cy="26873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web1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모서리가 둥근 직사각형 14">
              <a:extLst>
                <a:ext uri="{FF2B5EF4-FFF2-40B4-BE49-F238E27FC236}">
                  <a16:creationId xmlns:a16="http://schemas.microsoft.com/office/drawing/2014/main" id="{4D373AE4-5B36-5C0C-6AA7-37CE756549AB}"/>
                </a:ext>
              </a:extLst>
            </p:cNvPr>
            <p:cNvSpPr/>
            <p:nvPr/>
          </p:nvSpPr>
          <p:spPr>
            <a:xfrm>
              <a:off x="4045282" y="1644404"/>
              <a:ext cx="860536" cy="26873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web1</a:t>
              </a:r>
              <a:endPara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140" y="5603820"/>
            <a:ext cx="1343671" cy="1343671"/>
          </a:xfrm>
          <a:prstGeom prst="rect">
            <a:avLst/>
          </a:prstGeom>
        </p:spPr>
      </p:pic>
      <p:sp>
        <p:nvSpPr>
          <p:cNvPr id="62" name="제목 1">
            <a:extLst>
              <a:ext uri="{FF2B5EF4-FFF2-40B4-BE49-F238E27FC236}">
                <a16:creationId xmlns:a16="http://schemas.microsoft.com/office/drawing/2014/main" id="{C443CBD7-D975-0ACB-08B7-AA255945FB9B}"/>
              </a:ext>
            </a:extLst>
          </p:cNvPr>
          <p:cNvSpPr txBox="1">
            <a:spLocks/>
          </p:cNvSpPr>
          <p:nvPr/>
        </p:nvSpPr>
        <p:spPr>
          <a:xfrm>
            <a:off x="4768830" y="5049987"/>
            <a:ext cx="143433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Arial Black" panose="020B0A04020102020204" pitchFamily="34" charset="0"/>
              </a:rPr>
              <a:t>Linux </a:t>
            </a:r>
            <a:r>
              <a:rPr lang="ko-KR" altLang="en-US" sz="2400" dirty="0">
                <a:latin typeface="Arial Black" panose="020B0A04020102020204" pitchFamily="34" charset="0"/>
              </a:rPr>
              <a:t>운영체제</a:t>
            </a:r>
            <a:endParaRPr lang="en-US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C443CBD7-D975-0ACB-08B7-AA255945FB9B}"/>
              </a:ext>
            </a:extLst>
          </p:cNvPr>
          <p:cNvSpPr txBox="1">
            <a:spLocks/>
          </p:cNvSpPr>
          <p:nvPr/>
        </p:nvSpPr>
        <p:spPr>
          <a:xfrm>
            <a:off x="8199586" y="5049987"/>
            <a:ext cx="143433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Arial Black" panose="020B0A04020102020204" pitchFamily="34" charset="0"/>
              </a:rPr>
              <a:t>Linux </a:t>
            </a:r>
            <a:r>
              <a:rPr lang="ko-KR" altLang="en-US" sz="2400" dirty="0">
                <a:latin typeface="Arial Black" panose="020B0A04020102020204" pitchFamily="34" charset="0"/>
              </a:rPr>
              <a:t>운영체제</a:t>
            </a:r>
            <a:endParaRPr lang="en-US" altLang="ko-KR" sz="2400" dirty="0">
              <a:latin typeface="Arial Black" panose="020B0A04020102020204" pitchFamily="34" charset="0"/>
            </a:endParaRPr>
          </a:p>
        </p:txBody>
      </p:sp>
      <p:pic>
        <p:nvPicPr>
          <p:cNvPr id="40" name="Picture 2" descr="kubernetes">
            <a:extLst>
              <a:ext uri="{FF2B5EF4-FFF2-40B4-BE49-F238E27FC236}">
                <a16:creationId xmlns:a16="http://schemas.microsoft.com/office/drawing/2014/main" id="{052C0176-1E3A-4EEB-8C47-1EB8B339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523" y="6008768"/>
            <a:ext cx="602648" cy="5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oogle Shape;86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63200" y="4079561"/>
            <a:ext cx="1692752" cy="1187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02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3.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구현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0850" y="354012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연속성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8662988" y="35401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스케일 아웃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8808602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33712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거래 시연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2031" y="354012"/>
            <a:ext cx="161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장애전파방지</a:t>
            </a:r>
            <a:endParaRPr lang="en-US" altLang="ko-KR"/>
          </a:p>
        </p:txBody>
      </p:sp>
      <p:pic>
        <p:nvPicPr>
          <p:cNvPr id="7" name="KakaoTalk_20220628_스케일아웃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8659" y="1195754"/>
            <a:ext cx="8943967" cy="5030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0" y="723344"/>
            <a:ext cx="453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* </a:t>
            </a:r>
            <a:r>
              <a:rPr lang="ko-KR" altLang="en-US" smtClean="0"/>
              <a:t>이벤트</a:t>
            </a:r>
            <a:r>
              <a:rPr lang="en-US" altLang="ko-KR"/>
              <a:t>(</a:t>
            </a:r>
            <a:r>
              <a:rPr lang="ko-KR" altLang="en-US"/>
              <a:t>프로모션 발생</a:t>
            </a:r>
            <a:r>
              <a:rPr lang="en-US" altLang="ko-KR"/>
              <a:t>)</a:t>
            </a:r>
            <a:r>
              <a:rPr lang="ko-KR" altLang="en-US"/>
              <a:t>으로 트래픽 증가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부하발생 </a:t>
            </a:r>
            <a:r>
              <a:rPr lang="en-US" altLang="ko-KR"/>
              <a:t>: siege</a:t>
            </a:r>
          </a:p>
          <a:p>
            <a:pPr marL="285750" indent="-285750">
              <a:buFontTx/>
              <a:buChar char="-"/>
            </a:pPr>
            <a:r>
              <a:rPr lang="en-US" altLang="ko-KR"/>
              <a:t>Pod</a:t>
            </a:r>
            <a:r>
              <a:rPr lang="ko-KR" altLang="en-US"/>
              <a:t>변화 </a:t>
            </a:r>
            <a:r>
              <a:rPr lang="en-US" altLang="ko-KR"/>
              <a:t>: 1</a:t>
            </a:r>
            <a:r>
              <a:rPr lang="ko-KR" altLang="en-US"/>
              <a:t>개 </a:t>
            </a:r>
            <a:r>
              <a:rPr lang="en-US" altLang="ko-KR"/>
              <a:t>-&gt; 4</a:t>
            </a:r>
            <a:r>
              <a:rPr lang="ko-KR" altLang="en-US"/>
              <a:t>개</a:t>
            </a:r>
            <a:endParaRPr lang="en-US" altLang="ko-KR"/>
          </a:p>
          <a:p>
            <a:pPr marL="285750" indent="-285750">
              <a:buFontTx/>
              <a:buChar char="-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6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1" y="1839275"/>
            <a:ext cx="2706253" cy="152226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97" y="1808824"/>
            <a:ext cx="2745255" cy="154420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1839275"/>
            <a:ext cx="2636985" cy="148330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97" y="3448371"/>
            <a:ext cx="2706253" cy="1522267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4" y="3473330"/>
            <a:ext cx="2629431" cy="145888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1" y="5135092"/>
            <a:ext cx="2706253" cy="152226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5082966"/>
            <a:ext cx="2638670" cy="146511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97" y="5109372"/>
            <a:ext cx="2728895" cy="153500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1" y="3501036"/>
            <a:ext cx="2706253" cy="1522267"/>
          </a:xfrm>
          <a:prstGeom prst="rect">
            <a:avLst/>
          </a:prstGeom>
        </p:spPr>
      </p:pic>
      <p:sp>
        <p:nvSpPr>
          <p:cNvPr id="76" name="AutoShape 34"/>
          <p:cNvSpPr>
            <a:spLocks noChangeAspect="1" noChangeArrowheads="1"/>
          </p:cNvSpPr>
          <p:nvPr/>
        </p:nvSpPr>
        <p:spPr bwMode="gray">
          <a:xfrm rot="5400000">
            <a:off x="2612197" y="3386907"/>
            <a:ext cx="5669900" cy="1206584"/>
          </a:xfrm>
          <a:prstGeom prst="homePlate">
            <a:avLst>
              <a:gd name="adj" fmla="val 13987"/>
            </a:avLst>
          </a:prstGeom>
          <a:solidFill>
            <a:schemeClr val="bg1">
              <a:lumMod val="75000"/>
              <a:alpha val="50000"/>
            </a:schemeClr>
          </a:solidFill>
          <a:ln w="317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72000" tIns="72000" rIns="72000" bIns="72000"/>
          <a:lstStyle>
            <a:defPPr>
              <a:defRPr lang="en-US"/>
            </a:defPPr>
          </a:lstStyle>
          <a:p>
            <a:pPr algn="ctr">
              <a:spcBef>
                <a:spcPct val="0"/>
              </a:spcBef>
            </a:pPr>
            <a:r>
              <a:rPr lang="ko-KR" altLang="en-US" sz="1050" b="1">
                <a:latin typeface="Arial Black" panose="020B0A04020102020204" pitchFamily="34" charset="0"/>
              </a:rPr>
              <a:t>환경설정 및 배포</a:t>
            </a:r>
            <a:endParaRPr lang="en-CA" sz="1050" b="1">
              <a:latin typeface="Arial Black" panose="020B0A04020102020204" pitchFamily="34" charset="0"/>
            </a:endParaRPr>
          </a:p>
        </p:txBody>
      </p:sp>
      <p:sp>
        <p:nvSpPr>
          <p:cNvPr id="77" name="AutoShape 35"/>
          <p:cNvSpPr>
            <a:spLocks noChangeAspect="1" noChangeArrowheads="1"/>
          </p:cNvSpPr>
          <p:nvPr/>
        </p:nvSpPr>
        <p:spPr bwMode="gray">
          <a:xfrm rot="5400000">
            <a:off x="-496941" y="3386135"/>
            <a:ext cx="5669902" cy="1208125"/>
          </a:xfrm>
          <a:prstGeom prst="homePlate">
            <a:avLst>
              <a:gd name="adj" fmla="val 13969"/>
            </a:avLst>
          </a:prstGeom>
          <a:solidFill>
            <a:schemeClr val="bg1">
              <a:lumMod val="75000"/>
              <a:alpha val="50000"/>
            </a:schemeClr>
          </a:solidFill>
          <a:ln w="317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72000" tIns="72000" rIns="72000" bIns="72000"/>
          <a:lstStyle>
            <a:defPPr>
              <a:defRPr lang="en-US"/>
            </a:defPPr>
          </a:lstStyle>
          <a:p>
            <a:pPr algn="ctr">
              <a:spcBef>
                <a:spcPct val="0"/>
              </a:spcBef>
            </a:pPr>
            <a:r>
              <a:rPr lang="ko-KR" altLang="en-US" sz="1200" b="1">
                <a:latin typeface="Arial Black" panose="020B0A04020102020204" pitchFamily="34" charset="0"/>
              </a:rPr>
              <a:t>개발</a:t>
            </a:r>
            <a:endParaRPr lang="en-CA" sz="1200" b="1">
              <a:latin typeface="Arial Black" panose="020B0A04020102020204" pitchFamily="34" charset="0"/>
            </a:endParaRPr>
          </a:p>
        </p:txBody>
      </p:sp>
      <p:sp>
        <p:nvSpPr>
          <p:cNvPr id="78" name="AutoShape 36"/>
          <p:cNvSpPr>
            <a:spLocks noChangeAspect="1" noChangeArrowheads="1"/>
          </p:cNvSpPr>
          <p:nvPr/>
        </p:nvSpPr>
        <p:spPr bwMode="gray">
          <a:xfrm rot="5400000">
            <a:off x="5987975" y="3415098"/>
            <a:ext cx="5611980" cy="1208125"/>
          </a:xfrm>
          <a:prstGeom prst="homePlate">
            <a:avLst>
              <a:gd name="adj" fmla="val 13969"/>
            </a:avLst>
          </a:prstGeom>
          <a:solidFill>
            <a:schemeClr val="bg1">
              <a:lumMod val="75000"/>
              <a:alpha val="50000"/>
            </a:schemeClr>
          </a:solidFill>
          <a:ln w="3175">
            <a:noFill/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lIns="72000" tIns="72000" rIns="72000" bIns="72000"/>
          <a:lstStyle>
            <a:defPPr>
              <a:defRPr lang="en-US"/>
            </a:defPPr>
          </a:lstStyle>
          <a:p>
            <a:pPr algn="ctr">
              <a:spcBef>
                <a:spcPct val="0"/>
              </a:spcBef>
            </a:pPr>
            <a:r>
              <a:rPr lang="ko-KR" altLang="en-US" sz="1200" b="1">
                <a:latin typeface="Arial Black" panose="020B0A04020102020204" pitchFamily="34" charset="0"/>
              </a:rPr>
              <a:t>운영</a:t>
            </a:r>
            <a:endParaRPr lang="en-CA" sz="1200" b="1"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E7A72E-1846-421A-C72C-071654226CDA}"/>
              </a:ext>
            </a:extLst>
          </p:cNvPr>
          <p:cNvSpPr txBox="1"/>
          <p:nvPr/>
        </p:nvSpPr>
        <p:spPr>
          <a:xfrm>
            <a:off x="402772" y="498086"/>
            <a:ext cx="615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9F9A"/>
                </a:solidFill>
              </a:rPr>
              <a:t>4. </a:t>
            </a:r>
            <a:r>
              <a:rPr lang="ko-KR" altLang="en-US" sz="2400" b="1" dirty="0">
                <a:solidFill>
                  <a:srgbClr val="169F9A"/>
                </a:solidFill>
              </a:rPr>
              <a:t>우리의 </a:t>
            </a:r>
            <a:r>
              <a:rPr lang="en-US" altLang="ko-KR" sz="2400" b="1" dirty="0">
                <a:solidFill>
                  <a:srgbClr val="169F9A"/>
                </a:solidFill>
              </a:rPr>
              <a:t>DevOps </a:t>
            </a:r>
            <a:r>
              <a:rPr lang="ko-KR" altLang="en-US" sz="2400" b="1" dirty="0">
                <a:solidFill>
                  <a:srgbClr val="169F9A"/>
                </a:solidFill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265155483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15"/>
          <p:cNvSpPr/>
          <p:nvPr/>
        </p:nvSpPr>
        <p:spPr bwMode="auto">
          <a:xfrm>
            <a:off x="5013361" y="1466850"/>
            <a:ext cx="6121364" cy="4724400"/>
          </a:xfrm>
          <a:custGeom>
            <a:avLst/>
            <a:gdLst>
              <a:gd name="T0" fmla="*/ 118 w 349"/>
              <a:gd name="T1" fmla="*/ 0 h 390"/>
              <a:gd name="T2" fmla="*/ 349 w 349"/>
              <a:gd name="T3" fmla="*/ 0 h 390"/>
              <a:gd name="T4" fmla="*/ 349 w 349"/>
              <a:gd name="T5" fmla="*/ 390 h 390"/>
              <a:gd name="T6" fmla="*/ 48 w 349"/>
              <a:gd name="T7" fmla="*/ 390 h 390"/>
              <a:gd name="T8" fmla="*/ 59 w 349"/>
              <a:gd name="T9" fmla="*/ 330 h 390"/>
              <a:gd name="T10" fmla="*/ 47 w 349"/>
              <a:gd name="T11" fmla="*/ 330 h 390"/>
              <a:gd name="T12" fmla="*/ 44 w 349"/>
              <a:gd name="T13" fmla="*/ 349 h 390"/>
              <a:gd name="T14" fmla="*/ 0 w 349"/>
              <a:gd name="T15" fmla="*/ 286 h 390"/>
              <a:gd name="T16" fmla="*/ 38 w 349"/>
              <a:gd name="T17" fmla="*/ 229 h 390"/>
              <a:gd name="T18" fmla="*/ 38 w 349"/>
              <a:gd name="T19" fmla="*/ 244 h 390"/>
              <a:gd name="T20" fmla="*/ 74 w 349"/>
              <a:gd name="T21" fmla="*/ 244 h 390"/>
              <a:gd name="T22" fmla="*/ 118 w 349"/>
              <a:gd name="T23" fmla="*/ 0 h 390"/>
              <a:gd name="connsiteX0" fmla="*/ 3411 w 10000"/>
              <a:gd name="connsiteY0" fmla="*/ 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1375 w 10000"/>
              <a:gd name="connsiteY3" fmla="*/ 10000 h 10000"/>
              <a:gd name="connsiteX4" fmla="*/ 1691 w 10000"/>
              <a:gd name="connsiteY4" fmla="*/ 8462 h 10000"/>
              <a:gd name="connsiteX5" fmla="*/ 1347 w 10000"/>
              <a:gd name="connsiteY5" fmla="*/ 8462 h 10000"/>
              <a:gd name="connsiteX6" fmla="*/ 1261 w 10000"/>
              <a:gd name="connsiteY6" fmla="*/ 8949 h 10000"/>
              <a:gd name="connsiteX7" fmla="*/ 0 w 10000"/>
              <a:gd name="connsiteY7" fmla="*/ 7333 h 10000"/>
              <a:gd name="connsiteX8" fmla="*/ 1089 w 10000"/>
              <a:gd name="connsiteY8" fmla="*/ 5872 h 10000"/>
              <a:gd name="connsiteX9" fmla="*/ 1089 w 10000"/>
              <a:gd name="connsiteY9" fmla="*/ 6256 h 10000"/>
              <a:gd name="connsiteX10" fmla="*/ 2120 w 10000"/>
              <a:gd name="connsiteY10" fmla="*/ 6256 h 10000"/>
              <a:gd name="connsiteX11" fmla="*/ 3411 w 10000"/>
              <a:gd name="connsiteY11" fmla="*/ 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3411" y="7"/>
                </a:moveTo>
                <a:lnTo>
                  <a:pt x="10000" y="0"/>
                </a:lnTo>
                <a:lnTo>
                  <a:pt x="10000" y="10000"/>
                </a:lnTo>
                <a:lnTo>
                  <a:pt x="1375" y="10000"/>
                </a:lnTo>
                <a:cubicBezTo>
                  <a:pt x="1480" y="9487"/>
                  <a:pt x="1586" y="8975"/>
                  <a:pt x="1691" y="8462"/>
                </a:cubicBezTo>
                <a:lnTo>
                  <a:pt x="1347" y="8462"/>
                </a:lnTo>
                <a:cubicBezTo>
                  <a:pt x="1318" y="8624"/>
                  <a:pt x="1290" y="8787"/>
                  <a:pt x="1261" y="8949"/>
                </a:cubicBezTo>
                <a:lnTo>
                  <a:pt x="0" y="7333"/>
                </a:lnTo>
                <a:lnTo>
                  <a:pt x="1089" y="5872"/>
                </a:lnTo>
                <a:lnTo>
                  <a:pt x="1089" y="6256"/>
                </a:lnTo>
                <a:lnTo>
                  <a:pt x="2120" y="6256"/>
                </a:lnTo>
                <a:lnTo>
                  <a:pt x="3411" y="7"/>
                </a:lnTo>
                <a:close/>
              </a:path>
            </a:pathLst>
          </a:custGeom>
          <a:solidFill>
            <a:srgbClr val="2290CF"/>
          </a:solidFill>
          <a:ln w="4763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64" name="Freeform 16"/>
          <p:cNvSpPr/>
          <p:nvPr/>
        </p:nvSpPr>
        <p:spPr bwMode="auto">
          <a:xfrm>
            <a:off x="889894" y="1485900"/>
            <a:ext cx="5720456" cy="4705350"/>
          </a:xfrm>
          <a:custGeom>
            <a:avLst/>
            <a:gdLst>
              <a:gd name="T0" fmla="*/ 230 w 348"/>
              <a:gd name="T1" fmla="*/ 390 h 390"/>
              <a:gd name="T2" fmla="*/ 0 w 348"/>
              <a:gd name="T3" fmla="*/ 390 h 390"/>
              <a:gd name="T4" fmla="*/ 0 w 348"/>
              <a:gd name="T5" fmla="*/ 0 h 390"/>
              <a:gd name="T6" fmla="*/ 301 w 348"/>
              <a:gd name="T7" fmla="*/ 0 h 390"/>
              <a:gd name="T8" fmla="*/ 289 w 348"/>
              <a:gd name="T9" fmla="*/ 60 h 390"/>
              <a:gd name="T10" fmla="*/ 302 w 348"/>
              <a:gd name="T11" fmla="*/ 60 h 390"/>
              <a:gd name="T12" fmla="*/ 306 w 348"/>
              <a:gd name="T13" fmla="*/ 40 h 390"/>
              <a:gd name="T14" fmla="*/ 348 w 348"/>
              <a:gd name="T15" fmla="*/ 103 h 390"/>
              <a:gd name="T16" fmla="*/ 310 w 348"/>
              <a:gd name="T17" fmla="*/ 161 h 390"/>
              <a:gd name="T18" fmla="*/ 310 w 348"/>
              <a:gd name="T19" fmla="*/ 146 h 390"/>
              <a:gd name="T20" fmla="*/ 275 w 348"/>
              <a:gd name="T21" fmla="*/ 146 h 390"/>
              <a:gd name="T22" fmla="*/ 230 w 348"/>
              <a:gd name="T23" fmla="*/ 390 h 390"/>
              <a:gd name="connsiteX0" fmla="*/ 6597 w 10000"/>
              <a:gd name="connsiteY0" fmla="*/ 10000 h 10000"/>
              <a:gd name="connsiteX1" fmla="*/ 0 w 10000"/>
              <a:gd name="connsiteY1" fmla="*/ 10000 h 10000"/>
              <a:gd name="connsiteX2" fmla="*/ 0 w 10000"/>
              <a:gd name="connsiteY2" fmla="*/ 0 h 10000"/>
              <a:gd name="connsiteX3" fmla="*/ 8649 w 10000"/>
              <a:gd name="connsiteY3" fmla="*/ 0 h 10000"/>
              <a:gd name="connsiteX4" fmla="*/ 8305 w 10000"/>
              <a:gd name="connsiteY4" fmla="*/ 1538 h 10000"/>
              <a:gd name="connsiteX5" fmla="*/ 8678 w 10000"/>
              <a:gd name="connsiteY5" fmla="*/ 1538 h 10000"/>
              <a:gd name="connsiteX6" fmla="*/ 8781 w 10000"/>
              <a:gd name="connsiteY6" fmla="*/ 1026 h 10000"/>
              <a:gd name="connsiteX7" fmla="*/ 10000 w 10000"/>
              <a:gd name="connsiteY7" fmla="*/ 2641 h 10000"/>
              <a:gd name="connsiteX8" fmla="*/ 8908 w 10000"/>
              <a:gd name="connsiteY8" fmla="*/ 4128 h 10000"/>
              <a:gd name="connsiteX9" fmla="*/ 8908 w 10000"/>
              <a:gd name="connsiteY9" fmla="*/ 3744 h 10000"/>
              <a:gd name="connsiteX10" fmla="*/ 7902 w 10000"/>
              <a:gd name="connsiteY10" fmla="*/ 3744 h 10000"/>
              <a:gd name="connsiteX11" fmla="*/ 6597 w 10000"/>
              <a:gd name="connsiteY11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000">
                <a:moveTo>
                  <a:pt x="6597" y="10000"/>
                </a:moveTo>
                <a:lnTo>
                  <a:pt x="0" y="10000"/>
                </a:lnTo>
                <a:lnTo>
                  <a:pt x="0" y="0"/>
                </a:lnTo>
                <a:lnTo>
                  <a:pt x="8649" y="0"/>
                </a:lnTo>
                <a:cubicBezTo>
                  <a:pt x="8534" y="513"/>
                  <a:pt x="8420" y="1025"/>
                  <a:pt x="8305" y="1538"/>
                </a:cubicBezTo>
                <a:lnTo>
                  <a:pt x="8678" y="1538"/>
                </a:lnTo>
                <a:cubicBezTo>
                  <a:pt x="8716" y="1367"/>
                  <a:pt x="8743" y="1197"/>
                  <a:pt x="8781" y="1026"/>
                </a:cubicBezTo>
                <a:lnTo>
                  <a:pt x="10000" y="2641"/>
                </a:lnTo>
                <a:lnTo>
                  <a:pt x="8908" y="4128"/>
                </a:lnTo>
                <a:lnTo>
                  <a:pt x="8908" y="3744"/>
                </a:lnTo>
                <a:lnTo>
                  <a:pt x="7902" y="3744"/>
                </a:lnTo>
                <a:lnTo>
                  <a:pt x="6597" y="10000"/>
                </a:lnTo>
                <a:close/>
              </a:path>
            </a:pathLst>
          </a:custGeom>
          <a:solidFill>
            <a:srgbClr val="2160AD"/>
          </a:solidFill>
          <a:ln w="4763" cap="flat">
            <a:solidFill>
              <a:srgbClr val="FFFFFF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endParaRPr lang="en-US" altLang="ko-KR"/>
          </a:p>
          <a:p>
            <a:endParaRPr lang="en-US"/>
          </a:p>
          <a:p>
            <a:endParaRPr lang="en-US"/>
          </a:p>
          <a:p>
            <a:r>
              <a:rPr lang="en-US" altLang="ko-KR">
                <a:solidFill>
                  <a:schemeClr val="bg1"/>
                </a:solidFill>
              </a:rPr>
              <a:t>1. </a:t>
            </a:r>
            <a:r>
              <a:rPr lang="ko-KR" altLang="en-US">
                <a:solidFill>
                  <a:schemeClr val="bg1"/>
                </a:solidFill>
              </a:rPr>
              <a:t>신속한 개발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- </a:t>
            </a:r>
            <a:r>
              <a:rPr lang="en-US" altLang="ko-KR" sz="1400">
                <a:solidFill>
                  <a:schemeClr val="bg1"/>
                </a:solidFill>
              </a:rPr>
              <a:t>DevOps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현업의 다양한 요구 충족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- </a:t>
            </a:r>
            <a:r>
              <a:rPr lang="ko-KR" altLang="en-US" sz="1400">
                <a:solidFill>
                  <a:schemeClr val="bg1"/>
                </a:solidFill>
              </a:rPr>
              <a:t>신설 서비스 빠른 확장 가능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 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3. </a:t>
            </a:r>
            <a:r>
              <a:rPr lang="ko-KR" altLang="en-US">
                <a:solidFill>
                  <a:schemeClr val="bg1"/>
                </a:solidFill>
              </a:rPr>
              <a:t>증가하는 트래픽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- </a:t>
            </a:r>
            <a:r>
              <a:rPr lang="ko-KR" altLang="en-US" sz="1400">
                <a:solidFill>
                  <a:schemeClr val="bg1"/>
                </a:solidFill>
              </a:rPr>
              <a:t>스케일아웃 전략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4. </a:t>
            </a:r>
            <a:r>
              <a:rPr lang="ko-KR" altLang="en-US">
                <a:solidFill>
                  <a:schemeClr val="bg1"/>
                </a:solidFill>
              </a:rPr>
              <a:t>무한 경쟁 구조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   - </a:t>
            </a:r>
            <a:r>
              <a:rPr lang="ko-KR" altLang="en-US" sz="1400">
                <a:solidFill>
                  <a:schemeClr val="bg1"/>
                </a:solidFill>
              </a:rPr>
              <a:t>플랫폼 기업의 성장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5. </a:t>
            </a:r>
            <a:r>
              <a:rPr lang="ko-KR" altLang="en-US">
                <a:solidFill>
                  <a:schemeClr val="bg1"/>
                </a:solidFill>
              </a:rPr>
              <a:t>시스템 작동 중단 시간 감소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    - </a:t>
            </a:r>
            <a:r>
              <a:rPr lang="ko-KR" altLang="en-US" sz="1400">
                <a:solidFill>
                  <a:schemeClr val="bg1"/>
                </a:solidFill>
              </a:rPr>
              <a:t>무정지 배포 전략</a:t>
            </a: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6" y="1041861"/>
            <a:ext cx="1304925" cy="13049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1041860"/>
            <a:ext cx="1304925" cy="1304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81825" y="2382003"/>
            <a:ext cx="366626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>
                <a:solidFill>
                  <a:schemeClr val="bg1"/>
                </a:solidFill>
              </a:rPr>
              <a:t>거래의 안정성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- </a:t>
            </a:r>
            <a:r>
              <a:rPr lang="ko-KR" altLang="en-US" sz="1400">
                <a:solidFill>
                  <a:schemeClr val="bg1"/>
                </a:solidFill>
              </a:rPr>
              <a:t>금융회사로써의 </a:t>
            </a:r>
            <a:r>
              <a:rPr lang="en-US" altLang="ko-KR" sz="1400">
                <a:solidFill>
                  <a:schemeClr val="bg1"/>
                </a:solidFill>
              </a:rPr>
              <a:t>“</a:t>
            </a:r>
            <a:r>
              <a:rPr lang="ko-KR" altLang="en-US" sz="1400">
                <a:solidFill>
                  <a:schemeClr val="bg1"/>
                </a:solidFill>
              </a:rPr>
              <a:t>신용</a:t>
            </a:r>
            <a:r>
              <a:rPr lang="en-US" altLang="ko-KR" sz="1400">
                <a:solidFill>
                  <a:schemeClr val="bg1"/>
                </a:solidFill>
              </a:rPr>
              <a:t>”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2. </a:t>
            </a:r>
            <a:r>
              <a:rPr lang="ko-KR" altLang="en-US">
                <a:solidFill>
                  <a:schemeClr val="bg1"/>
                </a:solidFill>
              </a:rPr>
              <a:t>법률 및 세칙으로 인한 강결합 구조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- </a:t>
            </a:r>
            <a:r>
              <a:rPr lang="ko-KR" altLang="en-US" sz="1400">
                <a:solidFill>
                  <a:schemeClr val="bg1"/>
                </a:solidFill>
              </a:rPr>
              <a:t>금융소비자보호법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개인정보보호법 등</a:t>
            </a:r>
            <a:endParaRPr lang="en-US" altLang="ko-KR" sz="1400">
              <a:solidFill>
                <a:schemeClr val="bg1"/>
              </a:solidFill>
            </a:endParaRP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3. </a:t>
            </a:r>
            <a:r>
              <a:rPr lang="ko-KR" altLang="en-US">
                <a:solidFill>
                  <a:schemeClr val="bg1"/>
                </a:solidFill>
              </a:rPr>
              <a:t>당행의 노하우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- </a:t>
            </a:r>
            <a:r>
              <a:rPr lang="ko-KR" altLang="en-US" sz="1400">
                <a:solidFill>
                  <a:schemeClr val="bg1"/>
                </a:solidFill>
              </a:rPr>
              <a:t>모놀리식 구조에 특화된 민원처리 절차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 - </a:t>
            </a:r>
            <a:r>
              <a:rPr lang="ko-KR" altLang="en-US" sz="1400">
                <a:solidFill>
                  <a:schemeClr val="bg1"/>
                </a:solidFill>
              </a:rPr>
              <a:t>각종 보상거래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D6BE5-EF9D-9C28-AB3B-D1D840A89ACE}"/>
              </a:ext>
            </a:extLst>
          </p:cNvPr>
          <p:cNvSpPr txBox="1"/>
          <p:nvPr/>
        </p:nvSpPr>
        <p:spPr>
          <a:xfrm>
            <a:off x="402772" y="498086"/>
            <a:ext cx="6156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69F9A"/>
                </a:solidFill>
              </a:rPr>
              <a:t>5. </a:t>
            </a:r>
            <a:r>
              <a:rPr lang="ko-KR" altLang="en-US" sz="2400" b="1" dirty="0">
                <a:solidFill>
                  <a:srgbClr val="169F9A"/>
                </a:solidFill>
              </a:rPr>
              <a:t>마치며</a:t>
            </a:r>
            <a:r>
              <a:rPr lang="en-US" altLang="ko-KR" sz="2400" b="1" dirty="0">
                <a:solidFill>
                  <a:srgbClr val="169F9A"/>
                </a:solidFill>
              </a:rPr>
              <a:t>..</a:t>
            </a:r>
            <a:endParaRPr lang="ko-KR" altLang="en-US" sz="2400" b="1" dirty="0">
              <a:solidFill>
                <a:srgbClr val="169F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5688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190625"/>
            <a:ext cx="6352460" cy="704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2038349"/>
            <a:ext cx="8427530" cy="7905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0" y="3057525"/>
            <a:ext cx="10318393" cy="1418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3386" y="863085"/>
            <a:ext cx="287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>
                <a:latin typeface="Arial Black" panose="020B0A04020102020204" pitchFamily="34" charset="0"/>
              </a:rPr>
              <a:t>실제사례</a:t>
            </a:r>
            <a:r>
              <a:rPr lang="en-US" altLang="ko-KR">
                <a:latin typeface="Arial Black" panose="020B0A04020102020204" pitchFamily="34" charset="0"/>
              </a:rPr>
              <a:t>1 : As_is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909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1. DDD(Domain-Driven 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3737967"/>
            <a:ext cx="10153650" cy="2343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8" y="1296925"/>
            <a:ext cx="3224212" cy="227591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362518" y="822353"/>
            <a:ext cx="6170363" cy="3876675"/>
            <a:chOff x="4362518" y="822353"/>
            <a:chExt cx="6170363" cy="38766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2518" y="822353"/>
              <a:ext cx="3000375" cy="387667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0639" y="822353"/>
              <a:ext cx="3242242" cy="3876675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33386" y="863085"/>
            <a:ext cx="291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>
                <a:latin typeface="Arial Black" panose="020B0A04020102020204" pitchFamily="34" charset="0"/>
              </a:rPr>
              <a:t>실제사례</a:t>
            </a:r>
            <a:r>
              <a:rPr lang="en-US" altLang="ko-KR">
                <a:latin typeface="Arial Black" panose="020B0A04020102020204" pitchFamily="34" charset="0"/>
              </a:rPr>
              <a:t>2 : As_is </a:t>
            </a:r>
            <a:r>
              <a:rPr lang="en-US" altLang="ko-KR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21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1. DDD(Domain-Driven 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1Q </a:t>
            </a:r>
            <a:r>
              <a:rPr lang="ko-KR" altLang="en-US"/>
              <a:t>로그인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계좌개설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95" y="1007506"/>
            <a:ext cx="7508524" cy="53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978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1. DDD(Domain-Driven Design)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1Q </a:t>
            </a:r>
            <a:r>
              <a:rPr lang="ko-KR" altLang="en-US"/>
              <a:t>로그인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계좌개설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1027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0" y="772081"/>
            <a:ext cx="9004595" cy="56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0415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2.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  <a:cs typeface="+mn-cs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9087" y="890586"/>
            <a:ext cx="5924550" cy="5495925"/>
            <a:chOff x="319087" y="890586"/>
            <a:chExt cx="5924550" cy="5495925"/>
          </a:xfrm>
        </p:grpSpPr>
        <p:sp>
          <p:nvSpPr>
            <p:cNvPr id="5" name="직사각형 4"/>
            <p:cNvSpPr/>
            <p:nvPr/>
          </p:nvSpPr>
          <p:spPr>
            <a:xfrm>
              <a:off x="319087" y="890586"/>
              <a:ext cx="5924550" cy="54959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881187" y="2360814"/>
              <a:ext cx="2800350" cy="2800664"/>
              <a:chOff x="1881187" y="2360814"/>
              <a:chExt cx="2800350" cy="2800664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2171613" y="2360814"/>
                <a:ext cx="2219498" cy="22005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위로 구부러진 리본 7"/>
              <p:cNvSpPr/>
              <p:nvPr/>
            </p:nvSpPr>
            <p:spPr>
              <a:xfrm>
                <a:off x="1881187" y="4374529"/>
                <a:ext cx="2800350" cy="786949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개발 </a:t>
                </a:r>
                <a:r>
                  <a:rPr lang="en-US" altLang="ko-KR" b="1">
                    <a:solidFill>
                      <a:schemeClr val="tx1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TOOL</a:t>
                </a:r>
                <a:endParaRPr lang="ko-KR" altLang="en-US" b="1">
                  <a:solidFill>
                    <a:schemeClr val="tx1"/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93544" y="2738332"/>
                <a:ext cx="1547286" cy="1547286"/>
              </a:xfrm>
              <a:prstGeom prst="rect">
                <a:avLst/>
              </a:prstGeom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6213474" y="890587"/>
            <a:ext cx="5619751" cy="5495925"/>
            <a:chOff x="6213474" y="890587"/>
            <a:chExt cx="5619751" cy="5495925"/>
          </a:xfrm>
        </p:grpSpPr>
        <p:sp>
          <p:nvSpPr>
            <p:cNvPr id="18" name="직사각형 17"/>
            <p:cNvSpPr/>
            <p:nvPr/>
          </p:nvSpPr>
          <p:spPr>
            <a:xfrm>
              <a:off x="6213474" y="890587"/>
              <a:ext cx="5619751" cy="54959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7608886" y="2356049"/>
              <a:ext cx="2800350" cy="2805428"/>
              <a:chOff x="7608886" y="2356049"/>
              <a:chExt cx="2800350" cy="2805428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7913600" y="2356049"/>
                <a:ext cx="2219498" cy="2200527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603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위로 구부러진 리본 23"/>
              <p:cNvSpPr/>
              <p:nvPr/>
            </p:nvSpPr>
            <p:spPr>
              <a:xfrm>
                <a:off x="7608886" y="4374528"/>
                <a:ext cx="2800350" cy="786949"/>
              </a:xfrm>
              <a:prstGeom prst="ellipseRibbon2">
                <a:avLst>
                  <a:gd name="adj1" fmla="val 25000"/>
                  <a:gd name="adj2" fmla="val 100000"/>
                  <a:gd name="adj3" fmla="val 12500"/>
                </a:avLst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/>
                    </a:solidFill>
                  </a:rPr>
                  <a:t>아키텍쳐</a:t>
                </a:r>
              </a:p>
            </p:txBody>
          </p:sp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37536" y="2676697"/>
                <a:ext cx="1581150" cy="1581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5513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아키텍쳐</a:t>
            </a:r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"/>
          <p:cNvGrpSpPr/>
          <p:nvPr/>
        </p:nvGrpSpPr>
        <p:grpSpPr>
          <a:xfrm>
            <a:off x="215818" y="913227"/>
            <a:ext cx="6946982" cy="5115398"/>
            <a:chOff x="294134" y="991169"/>
            <a:chExt cx="6821204" cy="5113800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gray">
            <a:xfrm>
              <a:off x="294134" y="991169"/>
              <a:ext cx="3288792" cy="24108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066AA"/>
              </a:solidFill>
              <a:miter lim="800000"/>
            </a:ln>
            <a:effectLst/>
          </p:spPr>
          <p:txBody>
            <a:bodyPr wrap="none" lIns="97731" tIns="48865" rIns="97731" bIns="48865" anchor="ctr">
              <a:noAutofit/>
            </a:bodyPr>
            <a:lstStyle>
              <a:defPPr>
                <a:defRPr lang="en-US"/>
              </a:defPPr>
            </a:lstStyle>
            <a:p>
              <a:pPr defTabSz="933303">
                <a:spcBef>
                  <a:spcPct val="0"/>
                </a:spcBef>
              </a:pPr>
              <a:endParaRPr lang="es-ES_tradnl" sz="1400" b="1">
                <a:solidFill>
                  <a:schemeClr val="tx2"/>
                </a:solidFill>
                <a:latin typeface="Univers for KPMG" panose="020B0603020202020204" pitchFamily="34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gray">
            <a:xfrm>
              <a:off x="3813598" y="1010851"/>
              <a:ext cx="3288792" cy="24108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066AA"/>
              </a:solidFill>
              <a:miter lim="800000"/>
            </a:ln>
            <a:effectLst/>
          </p:spPr>
          <p:txBody>
            <a:bodyPr wrap="none" lIns="97731" tIns="48865" rIns="97731" bIns="48865" anchor="ctr">
              <a:noAutofit/>
            </a:bodyPr>
            <a:lstStyle>
              <a:defPPr>
                <a:defRPr lang="en-US"/>
              </a:defPPr>
            </a:lstStyle>
            <a:p>
              <a:pPr defTabSz="933303">
                <a:spcBef>
                  <a:spcPct val="0"/>
                </a:spcBef>
              </a:pPr>
              <a:endParaRPr lang="es-ES_tradnl" sz="1400" b="1">
                <a:solidFill>
                  <a:schemeClr val="tx2"/>
                </a:solidFill>
                <a:latin typeface="Univers for KPMG" panose="020B0603020202020204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gray">
            <a:xfrm>
              <a:off x="3826546" y="3671941"/>
              <a:ext cx="3288792" cy="24108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066AA"/>
              </a:solidFill>
              <a:miter lim="800000"/>
            </a:ln>
            <a:effectLst/>
          </p:spPr>
          <p:txBody>
            <a:bodyPr wrap="none" lIns="97731" tIns="48865" rIns="97731" bIns="48865" anchor="ctr">
              <a:noAutofit/>
            </a:bodyPr>
            <a:lstStyle>
              <a:defPPr>
                <a:defRPr lang="en-US"/>
              </a:defPPr>
            </a:lstStyle>
            <a:p>
              <a:pPr defTabSz="933303">
                <a:spcBef>
                  <a:spcPct val="0"/>
                </a:spcBef>
              </a:pPr>
              <a:endParaRPr lang="es-ES_tradnl" sz="1400" b="1">
                <a:solidFill>
                  <a:schemeClr val="tx2"/>
                </a:solidFill>
                <a:latin typeface="Univers for KPMG" panose="020B0603020202020204" pitchFamily="34" charset="0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gray">
            <a:xfrm>
              <a:off x="294134" y="3694141"/>
              <a:ext cx="3288792" cy="24108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4066AA"/>
              </a:solidFill>
              <a:miter lim="800000"/>
            </a:ln>
            <a:effectLst/>
          </p:spPr>
          <p:txBody>
            <a:bodyPr wrap="none" lIns="97731" tIns="48865" rIns="97731" bIns="48865" anchor="ctr">
              <a:noAutofit/>
            </a:bodyPr>
            <a:lstStyle>
              <a:defPPr>
                <a:defRPr lang="en-US"/>
              </a:defPPr>
            </a:lstStyle>
            <a:p>
              <a:pPr defTabSz="933303">
                <a:spcBef>
                  <a:spcPct val="0"/>
                </a:spcBef>
              </a:pPr>
              <a:endParaRPr lang="es-ES_tradnl" sz="1400" b="1">
                <a:solidFill>
                  <a:schemeClr val="tx2"/>
                </a:solidFill>
                <a:latin typeface="Univers for KPMG" panose="020B0603020202020204" pitchFamily="34" charset="0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3945418" y="1132586"/>
              <a:ext cx="3051048" cy="34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17995" tIns="17995" rIns="17995" bIns="17995">
              <a:noAutofit/>
            </a:bodyPr>
            <a:lstStyle>
              <a:defPPr>
                <a:defRPr lang="en-US"/>
              </a:defPPr>
            </a:lstStyle>
            <a:p>
              <a:pPr algn="l">
                <a:spcBef>
                  <a:spcPct val="10000"/>
                </a:spcBef>
                <a:buClr>
                  <a:srgbClr val="5F5F5F"/>
                </a:buClr>
                <a:buSzPct val="85000"/>
                <a:buFont typeface="Wingdings" pitchFamily="2" charset="2"/>
                <a:buNone/>
              </a:pPr>
              <a:r>
                <a:rPr lang="ko-KR" altLang="en-US" sz="1000">
                  <a:latin typeface="Univers for KPMG" panose="020B0603020202020204" pitchFamily="34" charset="0"/>
                </a:rPr>
                <a:t>프레임워크</a:t>
              </a:r>
              <a:endParaRPr lang="en-CA" sz="1000">
                <a:latin typeface="Univers for KPMG" panose="020B0603020202020204" pitchFamily="34" charset="0"/>
              </a:endParaRPr>
            </a:p>
            <a:p>
              <a:pPr marL="173736" lvl="2" indent="-173736">
                <a:spcBef>
                  <a:spcPct val="10000"/>
                </a:spcBef>
                <a:buClr>
                  <a:schemeClr val="tx1"/>
                </a:buClr>
                <a:buFont typeface="Arial" panose="020B0604020202020204" pitchFamily="34" charset="0"/>
                <a:buChar char="—"/>
              </a:pPr>
              <a:r>
                <a:rPr lang="en-CA" sz="1000">
                  <a:latin typeface="Univers for KPMG Light" panose="020B0403020202020204" pitchFamily="34" charset="0"/>
                  <a:cs typeface="Arial" panose="020B0604020202020204" pitchFamily="34" charset="0"/>
                </a:rPr>
                <a:t>Spring Boot</a:t>
              </a:r>
            </a:p>
          </p:txBody>
        </p:sp>
        <p:sp>
          <p:nvSpPr>
            <p:cNvPr id="17" name="Rectangle 2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81002" y="1111863"/>
              <a:ext cx="3051048" cy="34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17995" tIns="17995" rIns="17995" bIns="17995">
              <a:noAutofit/>
            </a:bodyPr>
            <a:lstStyle>
              <a:defPPr>
                <a:defRPr lang="en-US"/>
              </a:defPPr>
            </a:lstStyle>
            <a:p>
              <a:pPr algn="l">
                <a:spcBef>
                  <a:spcPct val="10000"/>
                </a:spcBef>
                <a:buClr>
                  <a:srgbClr val="5F5F5F"/>
                </a:buClr>
                <a:buSzPct val="85000"/>
                <a:buFont typeface="Wingdings" pitchFamily="2" charset="2"/>
                <a:buNone/>
              </a:pPr>
              <a:r>
                <a:rPr lang="en-CA" sz="1000">
                  <a:latin typeface="Univers for KPMG" panose="020B0603020202020204" pitchFamily="34" charset="0"/>
                </a:rPr>
                <a:t>DDD</a:t>
              </a:r>
              <a:r>
                <a:rPr lang="ko-KR" altLang="en-US" sz="1000">
                  <a:latin typeface="Univers for KPMG" panose="020B0603020202020204" pitchFamily="34" charset="0"/>
                </a:rPr>
                <a:t>모델링</a:t>
              </a:r>
              <a:endParaRPr lang="en-CA" sz="1000">
                <a:latin typeface="Univers for KPMG" panose="020B0603020202020204" pitchFamily="34" charset="0"/>
              </a:endParaRPr>
            </a:p>
            <a:p>
              <a:pPr marL="171206" lvl="1">
                <a:spcBef>
                  <a:spcPct val="10000"/>
                </a:spcBef>
              </a:pPr>
              <a:r>
                <a:rPr lang="en-US" sz="900">
                  <a:latin typeface="Univers for KPMG Light" panose="020B0403020202020204" pitchFamily="34" charset="0"/>
                </a:rPr>
                <a:t>-MSAEZ</a:t>
              </a:r>
              <a:endParaRPr lang="en-CA" sz="900">
                <a:latin typeface="Univers for KPMG Light" panose="020B0403020202020204" pitchFamily="34" charset="0"/>
              </a:endParaRPr>
            </a:p>
          </p:txBody>
        </p:sp>
        <p:sp>
          <p:nvSpPr>
            <p:cNvPr id="18" name="Rectangle 2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4064289" y="3782959"/>
              <a:ext cx="3051048" cy="34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17995" tIns="17995" rIns="17995" bIns="17995">
              <a:noAutofit/>
            </a:bodyPr>
            <a:lstStyle>
              <a:defPPr>
                <a:defRPr lang="en-US"/>
              </a:defPPr>
            </a:lstStyle>
            <a:p>
              <a:pPr algn="l">
                <a:spcBef>
                  <a:spcPct val="10000"/>
                </a:spcBef>
                <a:buClr>
                  <a:srgbClr val="5F5F5F"/>
                </a:buClr>
                <a:buSzPct val="85000"/>
                <a:buFont typeface="Wingdings" pitchFamily="2" charset="2"/>
                <a:buNone/>
              </a:pPr>
              <a:r>
                <a:rPr lang="ko-KR" altLang="en-US" sz="1000">
                  <a:latin typeface="Univers for KPMG" panose="020B0603020202020204" pitchFamily="34" charset="0"/>
                </a:rPr>
                <a:t>가상화 플랫폼</a:t>
              </a:r>
              <a:endParaRPr lang="en-CA" sz="1000">
                <a:latin typeface="Univers for KPMG" panose="020B0603020202020204" pitchFamily="34" charset="0"/>
              </a:endParaRPr>
            </a:p>
            <a:p>
              <a:pPr marL="173736" lvl="2" indent="-173736">
                <a:spcBef>
                  <a:spcPct val="10000"/>
                </a:spcBef>
                <a:buClr>
                  <a:schemeClr val="tx1"/>
                </a:buClr>
                <a:buFont typeface="Arial" panose="020B0604020202020204" pitchFamily="34" charset="0"/>
                <a:buChar char="—"/>
              </a:pPr>
              <a:r>
                <a:rPr lang="en-CA" sz="1000">
                  <a:latin typeface="Univers for KPMG Light" panose="020B0403020202020204" pitchFamily="34" charset="0"/>
                  <a:cs typeface="Arial" panose="020B0604020202020204" pitchFamily="34" charset="0"/>
                </a:rPr>
                <a:t>Docker</a:t>
              </a:r>
            </a:p>
          </p:txBody>
        </p:sp>
        <p:sp>
          <p:nvSpPr>
            <p:cNvPr id="19" name="Rectangle 2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81002" y="3802426"/>
              <a:ext cx="3051048" cy="342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lIns="17995" tIns="17995" rIns="17995" bIns="17995">
              <a:noAutofit/>
            </a:bodyPr>
            <a:lstStyle>
              <a:defPPr>
                <a:defRPr lang="en-US"/>
              </a:defPPr>
            </a:lstStyle>
            <a:p>
              <a:pPr algn="l">
                <a:spcBef>
                  <a:spcPct val="10000"/>
                </a:spcBef>
                <a:buClr>
                  <a:srgbClr val="5F5F5F"/>
                </a:buClr>
                <a:buSzPct val="85000"/>
                <a:buFont typeface="Wingdings" pitchFamily="2" charset="2"/>
                <a:buNone/>
              </a:pPr>
              <a:r>
                <a:rPr lang="en-CA" sz="1000">
                  <a:latin typeface="Univers for KPMG" panose="020B0603020202020204" pitchFamily="34" charset="0"/>
                </a:rPr>
                <a:t>OS</a:t>
              </a:r>
            </a:p>
            <a:p>
              <a:pPr marL="173736" lvl="2" indent="-173736">
                <a:spcBef>
                  <a:spcPct val="10000"/>
                </a:spcBef>
                <a:buClr>
                  <a:schemeClr val="tx1"/>
                </a:buClr>
                <a:buFont typeface="Arial" panose="020B0604020202020204" pitchFamily="34" charset="0"/>
                <a:buChar char="—"/>
              </a:pPr>
              <a:r>
                <a:rPr lang="en-CA" sz="1000">
                  <a:latin typeface="Univers for KPMG Light" panose="020B0403020202020204" pitchFamily="34" charset="0"/>
                  <a:cs typeface="Arial" panose="020B0604020202020204" pitchFamily="34" charset="0"/>
                </a:rPr>
                <a:t>LINUX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501F99F-48C8-C019-7FC9-8462B4D66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480" y="932915"/>
            <a:ext cx="1103163" cy="7481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225" y="1734407"/>
            <a:ext cx="1918837" cy="13680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952F36-1F1B-8931-F87B-E2201FA7F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7805" y="1506799"/>
            <a:ext cx="3040554" cy="170685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337" y="4034502"/>
            <a:ext cx="1532250" cy="15322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0350" y="3900689"/>
            <a:ext cx="2058600" cy="1739719"/>
          </a:xfrm>
          <a:prstGeom prst="rect">
            <a:avLst/>
          </a:prstGeom>
        </p:spPr>
      </p:pic>
      <p:sp>
        <p:nvSpPr>
          <p:cNvPr id="29" name="Rectangle 9"/>
          <p:cNvSpPr>
            <a:spLocks noChangeArrowheads="1"/>
          </p:cNvSpPr>
          <p:nvPr/>
        </p:nvSpPr>
        <p:spPr bwMode="gray">
          <a:xfrm>
            <a:off x="7357740" y="913227"/>
            <a:ext cx="3349435" cy="2387704"/>
          </a:xfrm>
          <a:prstGeom prst="rect">
            <a:avLst/>
          </a:prstGeom>
          <a:solidFill>
            <a:schemeClr val="bg1"/>
          </a:solidFill>
          <a:ln w="9525">
            <a:solidFill>
              <a:srgbClr val="4066AA"/>
            </a:solidFill>
            <a:miter lim="800000"/>
          </a:ln>
          <a:effectLst/>
        </p:spPr>
        <p:txBody>
          <a:bodyPr wrap="none" lIns="97731" tIns="48865" rIns="97731" bIns="48865" anchor="ctr">
            <a:noAutofit/>
          </a:bodyPr>
          <a:lstStyle>
            <a:defPPr>
              <a:defRPr lang="en-US"/>
            </a:defPPr>
          </a:lstStyle>
          <a:p>
            <a:pPr defTabSz="933303">
              <a:spcBef>
                <a:spcPct val="0"/>
              </a:spcBef>
            </a:pPr>
            <a:endParaRPr lang="es-ES_tradnl" sz="1400" b="1">
              <a:solidFill>
                <a:schemeClr val="tx2"/>
              </a:solidFill>
              <a:latin typeface="Univers for KPMG" panose="020B0603020202020204" pitchFamily="34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gray">
          <a:xfrm>
            <a:off x="7357740" y="3587261"/>
            <a:ext cx="3349435" cy="2387704"/>
          </a:xfrm>
          <a:prstGeom prst="rect">
            <a:avLst/>
          </a:prstGeom>
          <a:solidFill>
            <a:schemeClr val="bg1"/>
          </a:solidFill>
          <a:ln w="9525">
            <a:solidFill>
              <a:srgbClr val="4066AA"/>
            </a:solidFill>
            <a:miter lim="800000"/>
          </a:ln>
          <a:effectLst/>
        </p:spPr>
        <p:txBody>
          <a:bodyPr wrap="none" lIns="97731" tIns="48865" rIns="97731" bIns="48865" anchor="ctr">
            <a:noAutofit/>
          </a:bodyPr>
          <a:lstStyle>
            <a:defPPr>
              <a:defRPr lang="en-US"/>
            </a:defPPr>
          </a:lstStyle>
          <a:p>
            <a:pPr defTabSz="933303">
              <a:spcBef>
                <a:spcPct val="0"/>
              </a:spcBef>
            </a:pPr>
            <a:endParaRPr lang="es-ES_tradnl" sz="1400" b="1">
              <a:solidFill>
                <a:schemeClr val="tx2"/>
              </a:solidFill>
              <a:latin typeface="Univers for KPMG" panose="020B0603020202020204" pitchFamily="34" charset="0"/>
            </a:endParaRPr>
          </a:p>
        </p:txBody>
      </p:sp>
      <p:sp>
        <p:nvSpPr>
          <p:cNvPr id="34" name="Rectangle 2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7443065" y="3711609"/>
            <a:ext cx="3107307" cy="34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lIns="17995" tIns="17995" rIns="17995" bIns="17995">
            <a:noAutofit/>
          </a:bodyPr>
          <a:lstStyle>
            <a:defPPr>
              <a:defRPr lang="en-US"/>
            </a:defPPr>
          </a:lstStyle>
          <a:p>
            <a:pPr algn="l">
              <a:spcBef>
                <a:spcPct val="10000"/>
              </a:spcBef>
              <a:buClr>
                <a:srgbClr val="5F5F5F"/>
              </a:buClr>
              <a:buSzPct val="85000"/>
              <a:buFont typeface="Wingdings" pitchFamily="2" charset="2"/>
              <a:buNone/>
            </a:pPr>
            <a:r>
              <a:rPr lang="ko-KR" altLang="en-US" sz="1000">
                <a:latin typeface="Univers for KPMG" panose="020B0603020202020204" pitchFamily="34" charset="0"/>
              </a:rPr>
              <a:t>모니터링 등</a:t>
            </a:r>
            <a:endParaRPr lang="en-CA" sz="1000">
              <a:latin typeface="Univers for KPMG" panose="020B0603020202020204" pitchFamily="34" charset="0"/>
            </a:endParaRPr>
          </a:p>
          <a:p>
            <a:pPr marL="173736" lvl="2" indent="-173736">
              <a:spcBef>
                <a:spcPct val="10000"/>
              </a:spcBef>
              <a:buClr>
                <a:schemeClr val="tx1"/>
              </a:buClr>
              <a:buFont typeface="Arial" panose="020B0604020202020204" pitchFamily="34" charset="0"/>
              <a:buChar char="—"/>
            </a:pPr>
            <a:r>
              <a:rPr lang="en-US" sz="1000">
                <a:latin typeface="Univers for KPMG Light" panose="020B0403020202020204" pitchFamily="34" charset="0"/>
                <a:cs typeface="Arial" panose="020B0604020202020204" pitchFamily="34" charset="0"/>
              </a:rPr>
              <a:t> Kibana, kaf-drop</a:t>
            </a:r>
          </a:p>
          <a:p>
            <a:pPr marL="173736" lvl="2" indent="-173736">
              <a:spcBef>
                <a:spcPct val="10000"/>
              </a:spcBef>
              <a:buClr>
                <a:schemeClr val="tx1"/>
              </a:buClr>
              <a:buFont typeface="Arial" panose="020B0604020202020204" pitchFamily="34" charset="0"/>
              <a:buChar char="—"/>
            </a:pPr>
            <a:endParaRPr lang="en-CA" sz="1000">
              <a:latin typeface="Univers for KPMG Light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22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7501446" y="1096489"/>
            <a:ext cx="3107307" cy="34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lIns="17995" tIns="17995" rIns="17995" bIns="17995">
            <a:noAutofit/>
          </a:bodyPr>
          <a:lstStyle>
            <a:defPPr>
              <a:defRPr lang="en-US"/>
            </a:defPPr>
          </a:lstStyle>
          <a:p>
            <a:pPr algn="l">
              <a:spcBef>
                <a:spcPct val="10000"/>
              </a:spcBef>
              <a:buClr>
                <a:srgbClr val="5F5F5F"/>
              </a:buClr>
              <a:buSzPct val="85000"/>
              <a:buFont typeface="Wingdings" pitchFamily="2" charset="2"/>
              <a:buNone/>
            </a:pPr>
            <a:r>
              <a:rPr lang="ko-KR" altLang="en-US" sz="1000">
                <a:latin typeface="Univers for KPMG" panose="020B0603020202020204" pitchFamily="34" charset="0"/>
              </a:rPr>
              <a:t>클러스터 관리</a:t>
            </a:r>
            <a:endParaRPr lang="en-CA" sz="1000">
              <a:latin typeface="Univers for KPMG" panose="020B0603020202020204" pitchFamily="34" charset="0"/>
            </a:endParaRPr>
          </a:p>
          <a:p>
            <a:pPr marL="173736" lvl="2" indent="-173736">
              <a:spcBef>
                <a:spcPct val="10000"/>
              </a:spcBef>
              <a:buClr>
                <a:schemeClr val="tx1"/>
              </a:buClr>
              <a:buFont typeface="Arial" panose="020B0604020202020204" pitchFamily="34" charset="0"/>
              <a:buChar char="—"/>
            </a:pPr>
            <a:r>
              <a:rPr lang="en-US" sz="1000">
                <a:latin typeface="Univers for KPMG Light" panose="020B0403020202020204" pitchFamily="34" charset="0"/>
                <a:cs typeface="Arial" panose="020B0604020202020204" pitchFamily="34" charset="0"/>
              </a:rPr>
              <a:t>Kubenetes</a:t>
            </a:r>
            <a:endParaRPr lang="en-CA" sz="1000">
              <a:latin typeface="Univers for KPMG Light" panose="020B04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7386" y="4067969"/>
            <a:ext cx="1809750" cy="676275"/>
          </a:xfrm>
          <a:prstGeom prst="rect">
            <a:avLst/>
          </a:prstGeom>
        </p:spPr>
      </p:pic>
      <p:pic>
        <p:nvPicPr>
          <p:cNvPr id="36" name="Picture 2" descr="kubernetes">
            <a:extLst>
              <a:ext uri="{FF2B5EF4-FFF2-40B4-BE49-F238E27FC236}">
                <a16:creationId xmlns:a16="http://schemas.microsoft.com/office/drawing/2014/main" id="{052C0176-1E3A-4EEB-8C47-1EB8B339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887" y="1306976"/>
            <a:ext cx="2027209" cy="179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8762" y="4886120"/>
            <a:ext cx="1238250" cy="621090"/>
          </a:xfrm>
          <a:prstGeom prst="rect">
            <a:avLst/>
          </a:prstGeom>
        </p:spPr>
      </p:pic>
      <p:pic>
        <p:nvPicPr>
          <p:cNvPr id="40" name="Picture 2" descr="kubernetes">
            <a:extLst>
              <a:ext uri="{FF2B5EF4-FFF2-40B4-BE49-F238E27FC236}">
                <a16:creationId xmlns:a16="http://schemas.microsoft.com/office/drawing/2014/main" id="{052C0176-1E3A-4EEB-8C47-1EB8B339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119" y="4034502"/>
            <a:ext cx="834838" cy="73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39773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2. </a:t>
            </a:r>
            <a:r>
              <a:rPr lang="ko-KR" altLang="en-US" sz="2000" b="1" spc="-100">
                <a:solidFill>
                  <a:srgbClr val="008E8E"/>
                </a:solidFill>
                <a:latin typeface="하나 L" panose="02020603020101020101" pitchFamily="18" charset="-127"/>
                <a:ea typeface="하나 L" panose="02020603020101020101" pitchFamily="18" charset="-127"/>
              </a:rPr>
              <a:t>개발과정 소개</a:t>
            </a:r>
            <a:endParaRPr lang="ko-KR" altLang="en-US" sz="2000" b="1" spc="-100" dirty="0">
              <a:solidFill>
                <a:srgbClr val="008E8E"/>
              </a:solidFill>
              <a:latin typeface="하나 L" panose="02020603020101020101" pitchFamily="18" charset="-127"/>
              <a:ea typeface="하나 L" panose="02020603020101020101" pitchFamily="18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72226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개발 </a:t>
            </a:r>
            <a:r>
              <a:rPr lang="en-US" altLang="ko-KR"/>
              <a:t>TOOL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102725" y="354012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아키텍쳐</a:t>
            </a:r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6486525" y="695325"/>
            <a:ext cx="1076325" cy="767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6" y="2914887"/>
            <a:ext cx="1556449" cy="1556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81" y="3122953"/>
            <a:ext cx="2172199" cy="21721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481" y="2570753"/>
            <a:ext cx="1991521" cy="1991521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9581104" y="2519465"/>
            <a:ext cx="2020345" cy="1868287"/>
            <a:chOff x="9226400" y="2546750"/>
            <a:chExt cx="2020345" cy="1868287"/>
          </a:xfrm>
        </p:grpSpPr>
        <p:pic>
          <p:nvPicPr>
            <p:cNvPr id="25" name="Picture 2" descr="docker 이미지 이미지 검색결과">
              <a:extLst>
                <a:ext uri="{FF2B5EF4-FFF2-40B4-BE49-F238E27FC236}">
                  <a16:creationId xmlns:a16="http://schemas.microsoft.com/office/drawing/2014/main" id="{BF6AD39B-24ED-4433-9506-90EB31E7D8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6400" y="2546750"/>
              <a:ext cx="2020345" cy="168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9968366" y="4045705"/>
              <a:ext cx="758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Pod</a:t>
              </a:r>
              <a:endParaRPr lang="ko-KR" altLang="en-US"/>
            </a:p>
          </p:txBody>
        </p:sp>
      </p:grpSp>
      <p:sp>
        <p:nvSpPr>
          <p:cNvPr id="33" name="AutoShape 20"/>
          <p:cNvSpPr>
            <a:spLocks noChangeArrowheads="1"/>
          </p:cNvSpPr>
          <p:nvPr/>
        </p:nvSpPr>
        <p:spPr bwMode="auto">
          <a:xfrm>
            <a:off x="3457576" y="1053886"/>
            <a:ext cx="3552824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latin typeface="Arial Black" panose="020B0A04020102020204" pitchFamily="34" charset="0"/>
              </a:rPr>
              <a:t>컨테이너 생성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AutoShape 21"/>
          <p:cNvSpPr>
            <a:spLocks noChangeArrowheads="1"/>
          </p:cNvSpPr>
          <p:nvPr/>
        </p:nvSpPr>
        <p:spPr bwMode="auto">
          <a:xfrm>
            <a:off x="6899526" y="1053886"/>
            <a:ext cx="4701923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latin typeface="Arial Black" panose="020B0A04020102020204" pitchFamily="34" charset="0"/>
              </a:rPr>
              <a:t>배포 및 운영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AutoShape 20"/>
          <p:cNvSpPr>
            <a:spLocks noChangeArrowheads="1"/>
          </p:cNvSpPr>
          <p:nvPr/>
        </p:nvSpPr>
        <p:spPr bwMode="auto">
          <a:xfrm>
            <a:off x="634375" y="1053886"/>
            <a:ext cx="2936081" cy="792163"/>
          </a:xfrm>
          <a:prstGeom prst="chevron">
            <a:avLst>
              <a:gd name="adj" fmla="val 31035"/>
            </a:avLst>
          </a:prstGeom>
          <a:solidFill>
            <a:srgbClr val="0091DA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latin typeface="Arial Black" panose="020B0A04020102020204" pitchFamily="34" charset="0"/>
              </a:rPr>
              <a:t>이미지 파일 생성</a:t>
            </a:r>
            <a:endParaRPr 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129458" y="3391367"/>
            <a:ext cx="1975145" cy="3288863"/>
            <a:chOff x="5129458" y="3391367"/>
            <a:chExt cx="1975145" cy="3288863"/>
          </a:xfrm>
        </p:grpSpPr>
        <p:grpSp>
          <p:nvGrpSpPr>
            <p:cNvPr id="29" name="그룹 28"/>
            <p:cNvGrpSpPr/>
            <p:nvPr/>
          </p:nvGrpSpPr>
          <p:grpSpPr>
            <a:xfrm>
              <a:off x="5466303" y="5041930"/>
              <a:ext cx="1638300" cy="1638300"/>
              <a:chOff x="4902060" y="1059052"/>
              <a:chExt cx="1638300" cy="163830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2060" y="1059052"/>
                <a:ext cx="1638300" cy="163830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F21E5684-AFBC-9556-6949-5267DF1EE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2454" y="1388988"/>
                <a:ext cx="737513" cy="576601"/>
              </a:xfrm>
              <a:prstGeom prst="rect">
                <a:avLst/>
              </a:prstGeom>
            </p:spPr>
          </p:pic>
        </p:grpSp>
        <p:sp>
          <p:nvSpPr>
            <p:cNvPr id="38" name="위로 굽은 화살표 37"/>
            <p:cNvSpPr/>
            <p:nvPr/>
          </p:nvSpPr>
          <p:spPr>
            <a:xfrm rot="16200000">
              <a:off x="5531682" y="4080948"/>
              <a:ext cx="1714502" cy="335340"/>
            </a:xfrm>
            <a:prstGeom prst="bentUpArrow">
              <a:avLst/>
            </a:prstGeom>
            <a:solidFill>
              <a:schemeClr val="tx1">
                <a:alpha val="5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위로 굽은 화살표 38"/>
            <p:cNvSpPr/>
            <p:nvPr/>
          </p:nvSpPr>
          <p:spPr>
            <a:xfrm rot="5400000">
              <a:off x="4592424" y="5500702"/>
              <a:ext cx="1495682" cy="421613"/>
            </a:xfrm>
            <a:prstGeom prst="bentUpArrow">
              <a:avLst/>
            </a:prstGeom>
            <a:solidFill>
              <a:schemeClr val="tx1">
                <a:alpha val="5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310109" y="2914886"/>
            <a:ext cx="1422497" cy="2272546"/>
            <a:chOff x="2310109" y="2914886"/>
            <a:chExt cx="1422497" cy="227254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10109" y="2914886"/>
              <a:ext cx="1147467" cy="1147467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7527" y="4062353"/>
              <a:ext cx="1125079" cy="1125079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330665" y="2519465"/>
            <a:ext cx="2486085" cy="3567374"/>
            <a:chOff x="7330665" y="2519465"/>
            <a:chExt cx="2486085" cy="3567374"/>
          </a:xfrm>
        </p:grpSpPr>
        <p:pic>
          <p:nvPicPr>
            <p:cNvPr id="24" name="Picture 2" descr="kubernetes">
              <a:extLst>
                <a:ext uri="{FF2B5EF4-FFF2-40B4-BE49-F238E27FC236}">
                  <a16:creationId xmlns:a16="http://schemas.microsoft.com/office/drawing/2014/main" id="{052C0176-1E3A-4EEB-8C47-1EB8B3391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665" y="2519465"/>
              <a:ext cx="2098497" cy="185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54809" y="4124898"/>
              <a:ext cx="1961941" cy="1961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50563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z8XyavlkyFZxc3ZA9ZX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</TotalTime>
  <Pages>4</Pages>
  <Words>908</Words>
  <Characters>0</Characters>
  <Application>Microsoft Office PowerPoint</Application>
  <DocSecurity>0</DocSecurity>
  <PresentationFormat>와이드스크린</PresentationFormat>
  <Lines>0</Lines>
  <Paragraphs>327</Paragraphs>
  <Slides>25</Slides>
  <Notes>6</Notes>
  <HiddenSlides>0</HiddenSlides>
  <MMClips>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Univers for KPMG</vt:lpstr>
      <vt:lpstr>Univers for KPMG Light</vt:lpstr>
      <vt:lpstr>굴림체</vt:lpstr>
      <vt:lpstr>맑은 고딕</vt:lpstr>
      <vt:lpstr>맑은 고딕</vt:lpstr>
      <vt:lpstr>하나 L</vt:lpstr>
      <vt:lpstr>Arial</vt:lpstr>
      <vt:lpstr>Arial Black</vt:lpstr>
      <vt:lpstr>Wingdings</vt:lpstr>
      <vt:lpstr>Office 테마</vt:lpstr>
      <vt:lpstr>PowerPoint 프레젠테이션</vt:lpstr>
      <vt:lpstr>1. DDD(Domain-Driven Design) 소개</vt:lpstr>
      <vt:lpstr>1. DDD(Domain-Driven Design) 소개</vt:lpstr>
      <vt:lpstr>1. DDD(Domain-Driven Design) 소개</vt:lpstr>
      <vt:lpstr>1. DDD(Domain-Driven Design) 소개</vt:lpstr>
      <vt:lpstr>1. DDD(Domain-Driven Design) 소개</vt:lpstr>
      <vt:lpstr>2. 개발과정 소개</vt:lpstr>
      <vt:lpstr>2. 개발과정 소개</vt:lpstr>
      <vt:lpstr>2. 개발과정 소개</vt:lpstr>
      <vt:lpstr>2. 개발과정 소개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3. 구현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Daddy</dc:creator>
  <cp:lastModifiedBy>HanaTI10</cp:lastModifiedBy>
  <cp:revision>86</cp:revision>
  <dcterms:modified xsi:type="dcterms:W3CDTF">2022-06-29T00:07:07Z</dcterms:modified>
  <cp:version>9.104.131.47063</cp:version>
</cp:coreProperties>
</file>